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notesSlides/notesSlide1.xml" ContentType="application/vnd.openxmlformats-officedocument.presentationml.notesSlide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notesSlides/notesSlide2.xml" ContentType="application/vnd.openxmlformats-officedocument.presentationml.notesSlid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3.xml" ContentType="application/vnd.openxmlformats-officedocument.presentationml.notesSlide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notesSlides/notesSlide4.xml" ContentType="application/vnd.openxmlformats-officedocument.presentationml.notesSlide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notesSlides/notesSlide5.xml" ContentType="application/vnd.openxmlformats-officedocument.presentationml.notesSlide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notesSlides/notesSlide6.xml" ContentType="application/vnd.openxmlformats-officedocument.presentationml.notesSlid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notesSlides/notesSlide7.xml" ContentType="application/vnd.openxmlformats-officedocument.presentationml.notesSlide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8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notesSlides/notesSlide9.xml" ContentType="application/vnd.openxmlformats-officedocument.presentationml.notesSlide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10.xml" ContentType="application/vnd.openxmlformats-officedocument.presentationml.notesSlide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notesSlides/notesSlide11.xml" ContentType="application/vnd.openxmlformats-officedocument.presentationml.notesSlide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notesSlides/notesSlide12.xml" ContentType="application/vnd.openxmlformats-officedocument.presentationml.notesSlide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notesSlides/notesSlide13.xml" ContentType="application/vnd.openxmlformats-officedocument.presentationml.notesSlide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notesSlides/notesSlide14.xml" ContentType="application/vnd.openxmlformats-officedocument.presentationml.notesSlide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notesSlides/notesSlide15.xml" ContentType="application/vnd.openxmlformats-officedocument.presentationml.notesSlide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notesSlides/notesSlide16.xml" ContentType="application/vnd.openxmlformats-officedocument.presentationml.notesSlide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notesSlides/notesSlide17.xml" ContentType="application/vnd.openxmlformats-officedocument.presentationml.notesSlide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notesSlides/notesSlide18.xml" ContentType="application/vnd.openxmlformats-officedocument.presentationml.notesSlide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notesSlides/notesSlide19.xml" ContentType="application/vnd.openxmlformats-officedocument.presentationml.notesSlide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04" r:id="rId1"/>
  </p:sldMasterIdLst>
  <p:notesMasterIdLst>
    <p:notesMasterId r:id="rId36"/>
  </p:notesMasterIdLst>
  <p:handoutMasterIdLst>
    <p:handoutMasterId r:id="rId37"/>
  </p:handoutMasterIdLst>
  <p:sldIdLst>
    <p:sldId id="733" r:id="rId2"/>
    <p:sldId id="1129" r:id="rId3"/>
    <p:sldId id="1253" r:id="rId4"/>
    <p:sldId id="1294" r:id="rId5"/>
    <p:sldId id="1295" r:id="rId6"/>
    <p:sldId id="1296" r:id="rId7"/>
    <p:sldId id="1293" r:id="rId8"/>
    <p:sldId id="1297" r:id="rId9"/>
    <p:sldId id="1309" r:id="rId10"/>
    <p:sldId id="1310" r:id="rId11"/>
    <p:sldId id="1311" r:id="rId12"/>
    <p:sldId id="1312" r:id="rId13"/>
    <p:sldId id="1313" r:id="rId14"/>
    <p:sldId id="1314" r:id="rId15"/>
    <p:sldId id="1315" r:id="rId16"/>
    <p:sldId id="1316" r:id="rId17"/>
    <p:sldId id="1326" r:id="rId18"/>
    <p:sldId id="1320" r:id="rId19"/>
    <p:sldId id="1321" r:id="rId20"/>
    <p:sldId id="1322" r:id="rId21"/>
    <p:sldId id="1323" r:id="rId22"/>
    <p:sldId id="1324" r:id="rId23"/>
    <p:sldId id="1325" r:id="rId24"/>
    <p:sldId id="1308" r:id="rId25"/>
    <p:sldId id="1298" r:id="rId26"/>
    <p:sldId id="1299" r:id="rId27"/>
    <p:sldId id="1300" r:id="rId28"/>
    <p:sldId id="1301" r:id="rId29"/>
    <p:sldId id="1302" r:id="rId30"/>
    <p:sldId id="1303" r:id="rId31"/>
    <p:sldId id="1304" r:id="rId32"/>
    <p:sldId id="1305" r:id="rId33"/>
    <p:sldId id="1306" r:id="rId34"/>
    <p:sldId id="1307" r:id="rId35"/>
  </p:sldIdLst>
  <p:sldSz cx="10058400" cy="7772400"/>
  <p:notesSz cx="9363075" cy="7077075"/>
  <p:custDataLst>
    <p:tags r:id="rId38"/>
  </p:custDataLst>
  <p:defaultTextStyle>
    <a:defPPr>
      <a:defRPr lang="en-US"/>
    </a:defPPr>
    <a:lvl1pPr marL="0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">
          <p15:clr>
            <a:srgbClr val="A4A3A4"/>
          </p15:clr>
        </p15:guide>
        <p15:guide id="2" orient="horz" pos="4668">
          <p15:clr>
            <a:srgbClr val="A4A3A4"/>
          </p15:clr>
        </p15:guide>
        <p15:guide id="3" orient="horz" pos="4533">
          <p15:clr>
            <a:srgbClr val="A4A3A4"/>
          </p15:clr>
        </p15:guide>
        <p15:guide id="4" orient="horz" pos="4278">
          <p15:clr>
            <a:srgbClr val="A4A3A4"/>
          </p15:clr>
        </p15:guide>
        <p15:guide id="5" orient="horz" pos="624">
          <p15:clr>
            <a:srgbClr val="A4A3A4"/>
          </p15:clr>
        </p15:guide>
        <p15:guide id="6" orient="horz" pos="720">
          <p15:clr>
            <a:srgbClr val="A4A3A4"/>
          </p15:clr>
        </p15:guide>
        <p15:guide id="7" orient="horz" pos="1296">
          <p15:clr>
            <a:srgbClr val="A4A3A4"/>
          </p15:clr>
        </p15:guide>
        <p15:guide id="8" orient="horz" pos="1392">
          <p15:clr>
            <a:srgbClr val="A4A3A4"/>
          </p15:clr>
        </p15:guide>
        <p15:guide id="9" orient="horz" pos="1776">
          <p15:clr>
            <a:srgbClr val="A4A3A4"/>
          </p15:clr>
        </p15:guide>
        <p15:guide id="10" orient="horz" pos="1872">
          <p15:clr>
            <a:srgbClr val="A4A3A4"/>
          </p15:clr>
        </p15:guide>
        <p15:guide id="11" orient="horz" pos="2256">
          <p15:clr>
            <a:srgbClr val="A4A3A4"/>
          </p15:clr>
        </p15:guide>
        <p15:guide id="12" orient="horz" pos="2352">
          <p15:clr>
            <a:srgbClr val="A4A3A4"/>
          </p15:clr>
        </p15:guide>
        <p15:guide id="13" orient="horz" pos="2736">
          <p15:clr>
            <a:srgbClr val="A4A3A4"/>
          </p15:clr>
        </p15:guide>
        <p15:guide id="14" orient="horz" pos="2832">
          <p15:clr>
            <a:srgbClr val="A4A3A4"/>
          </p15:clr>
        </p15:guide>
        <p15:guide id="15" orient="horz" pos="3216">
          <p15:clr>
            <a:srgbClr val="A4A3A4"/>
          </p15:clr>
        </p15:guide>
        <p15:guide id="16" orient="horz" pos="3312">
          <p15:clr>
            <a:srgbClr val="A4A3A4"/>
          </p15:clr>
        </p15:guide>
        <p15:guide id="17" orient="horz" pos="3696">
          <p15:clr>
            <a:srgbClr val="A4A3A4"/>
          </p15:clr>
        </p15:guide>
        <p15:guide id="18" orient="horz" pos="3792">
          <p15:clr>
            <a:srgbClr val="A4A3A4"/>
          </p15:clr>
        </p15:guide>
        <p15:guide id="19" orient="horz" pos="4176">
          <p15:clr>
            <a:srgbClr val="A4A3A4"/>
          </p15:clr>
        </p15:guide>
        <p15:guide id="20" orient="horz" pos="4386">
          <p15:clr>
            <a:srgbClr val="A4A3A4"/>
          </p15:clr>
        </p15:guide>
        <p15:guide id="21" pos="336">
          <p15:clr>
            <a:srgbClr val="A4A3A4"/>
          </p15:clr>
        </p15:guide>
        <p15:guide id="22" pos="6000">
          <p15:clr>
            <a:srgbClr val="A4A3A4"/>
          </p15:clr>
        </p15:guide>
        <p15:guide id="23" pos="1200">
          <p15:clr>
            <a:srgbClr val="A4A3A4"/>
          </p15:clr>
        </p15:guide>
        <p15:guide id="24" pos="1296">
          <p15:clr>
            <a:srgbClr val="A4A3A4"/>
          </p15:clr>
        </p15:guide>
        <p15:guide id="25" pos="2160">
          <p15:clr>
            <a:srgbClr val="A4A3A4"/>
          </p15:clr>
        </p15:guide>
        <p15:guide id="26" pos="2256">
          <p15:clr>
            <a:srgbClr val="A4A3A4"/>
          </p15:clr>
        </p15:guide>
        <p15:guide id="27" pos="3120">
          <p15:clr>
            <a:srgbClr val="A4A3A4"/>
          </p15:clr>
        </p15:guide>
        <p15:guide id="28" pos="3216">
          <p15:clr>
            <a:srgbClr val="A4A3A4"/>
          </p15:clr>
        </p15:guide>
        <p15:guide id="29" pos="4080">
          <p15:clr>
            <a:srgbClr val="A4A3A4"/>
          </p15:clr>
        </p15:guide>
        <p15:guide id="30" pos="4176">
          <p15:clr>
            <a:srgbClr val="A4A3A4"/>
          </p15:clr>
        </p15:guide>
        <p15:guide id="31" pos="5040">
          <p15:clr>
            <a:srgbClr val="A4A3A4"/>
          </p15:clr>
        </p15:guide>
        <p15:guide id="32" pos="51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80" userDrawn="1">
          <p15:clr>
            <a:srgbClr val="A4A3A4"/>
          </p15:clr>
        </p15:guide>
        <p15:guide id="2" pos="2859" userDrawn="1">
          <p15:clr>
            <a:srgbClr val="A4A3A4"/>
          </p15:clr>
        </p15:guide>
        <p15:guide id="3" orient="horz" pos="2229" userDrawn="1">
          <p15:clr>
            <a:srgbClr val="A4A3A4"/>
          </p15:clr>
        </p15:guide>
        <p15:guide id="4" pos="294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4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0099"/>
    <a:srgbClr val="FF0000"/>
    <a:srgbClr val="FF0066"/>
    <a:srgbClr val="D73F2B"/>
    <a:srgbClr val="F3BE26"/>
    <a:srgbClr val="CD2F0F"/>
    <a:srgbClr val="DC6900"/>
    <a:srgbClr val="FFC227"/>
    <a:srgbClr val="D74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5C30875-5027-47A9-8995-C2BF9F8F2FF4}">
  <a:tblStyle styleId="{D5C30875-5027-47A9-8995-C2BF9F8F2FF4}" styleName="Smart Colour Block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38100" cmpd="sng">
              <a:solidFill>
                <a:schemeClr val="lt1"/>
              </a:solidFill>
            </a:ln>
          </a:bottom>
        </a:tcBdr>
      </a:tcStyle>
    </a:band1H>
    <a:band2H>
      <a:tcStyle>
        <a:tcBdr>
          <a:bottom>
            <a:ln w="38100" cmpd="sng">
              <a:solidFill>
                <a:schemeClr val="lt1"/>
              </a:solidFill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solidFill>
            <a:schemeClr val="accent1">
              <a:lumMod val="20000"/>
              <a:lumOff val="80000"/>
            </a:schemeClr>
          </a:solidFill>
        </a:fill>
      </a:tcStyle>
    </a:firstCol>
    <a:firstRow>
      <a:tcTxStyle b="on">
        <a:fontRef idx="major">
          <a:prstClr val="black"/>
        </a:fontRef>
        <a:schemeClr val="dk2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noFill/>
        </a:fill>
      </a:tcStyle>
    </a:firstRow>
  </a:tblStyle>
  <a:tblStyle styleId="{74ED0A72-4B8E-423B-AE2F-120ADE3C16FB}" styleName="Smart Table Text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1H>
    <a:band2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lastRow>
      <a:tcTxStyle b="on">
        <a:fontRef idx="major">
          <a:prstClr val="black"/>
        </a:fontRef>
        <a:schemeClr val="dk1"/>
      </a:tcTxStyle>
      <a:tcStyle>
        <a:tcBdr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lastRow>
    <a:firstRow>
      <a:tcTxStyle b="on">
        <a:fontRef idx="major">
          <a:prstClr val="black"/>
        </a:fontRef>
        <a:schemeClr val="dk2"/>
      </a:tcTxStyle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D360D96-D63B-11DF-A243-F2A3DFD72085}" styleName="Smart Table Figures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1H>
    <a:band2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2H>
    <a:firstCol>
      <a:tcTxStyle b="on">
        <a:fontRef idx="minor">
          <a:prstClr val="black"/>
        </a:fontRef>
        <a:schemeClr val="dk1"/>
      </a:tcTxStyle>
      <a:tcStyle>
        <a:tcBdr/>
        <a:fill>
          <a:noFill/>
        </a:fill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lastRow>
    <a:firstRow>
      <a:tcTxStyle b="on">
        <a:fontRef idx="major">
          <a:prstClr val="black"/>
        </a:fontRef>
        <a:schemeClr val="dk2"/>
      </a:tcTxStyle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1BAE4E-8E61-4555-8164-91CCB0C98032}" styleName="Smart Text List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>
              <a:noFill/>
            </a:ln>
          </a:bottom>
        </a:tcBdr>
      </a:tcStyle>
    </a:band1H>
    <a:band2H>
      <a:tcStyle>
        <a:tcBdr>
          <a:bottom>
            <a:ln>
              <a:noFill/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lastRow>
      <a:tcTxStyle>
        <a:fontRef idx="major">
          <a:prstClr val="black"/>
        </a:fontRef>
        <a:schemeClr val="dk1"/>
      </a:tcTxStyle>
      <a:tcStyle>
        <a:tcBdr>
          <a:top>
            <a:ln>
              <a:noFill/>
            </a:ln>
          </a:top>
          <a:bottom>
            <a:ln>
              <a:noFill/>
            </a:ln>
          </a:bottom>
        </a:tcBdr>
        <a:fill>
          <a:noFill/>
        </a:fill>
      </a:tcStyle>
    </a:lastRow>
    <a:firstRow>
      <a:tcTxStyle b="on">
        <a:fontRef idx="major">
          <a:prstClr val="black"/>
        </a:fontRef>
        <a:schemeClr val="dk2"/>
      </a:tcTxStyle>
      <a:tcStyle>
        <a:tcBdr>
          <a:top>
            <a:ln>
              <a:noFill/>
            </a:ln>
          </a:top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D073F8-1565-44D7-B386-08B59EADF2EE}" styleName="Smart Basic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38100" cmpd="sng">
              <a:noFill/>
            </a:ln>
          </a:bottom>
        </a:tcBdr>
      </a:tcStyle>
    </a:band1H>
    <a:band2H>
      <a:tcStyle>
        <a:tcBdr>
          <a:bottom>
            <a:ln w="38100" cmpd="sng">
              <a:noFill/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firstRow>
      <a:tcTxStyle b="on">
        <a:fontRef idx="major">
          <a:prstClr val="black"/>
        </a:fontRef>
        <a:schemeClr val="dk2"/>
      </a:tcTxStyle>
      <a:tcStyle>
        <a:tcBdr>
          <a:bottom>
            <a:ln w="38100" cmpd="sng">
              <a:noFill/>
            </a:ln>
          </a:bottom>
        </a:tcBdr>
        <a:fill>
          <a:noFill/>
        </a:fill>
      </a:tcStyle>
    </a:firstRow>
  </a:tblStyle>
  <a:tblStyle styleId="{582F6C1B-F5DC-4988-9FA3-4B01CB59C5F3}" styleName="Smart Classic">
    <a:wholeTbl>
      <a:tcTxStyle>
        <a:fontRef idx="major">
          <a:prstClr val="black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</a:tcStyle>
    </a:band1H>
    <a:band2H>
      <a:tcStyle>
        <a:tcBdr/>
      </a:tcStyle>
    </a:band2H>
    <a:firstCol>
      <a:tcStyle>
        <a:tcBdr/>
      </a:tcStyle>
    </a:firstCol>
    <a:firstRow>
      <a:tcTxStyle b="on">
        <a:fontRef idx="major">
          <a:prstClr val="black"/>
        </a:fontRef>
        <a:schemeClr val="dk2"/>
      </a:tcTxStyle>
      <a:tcStyle>
        <a:tcBdr/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2" autoAdjust="0"/>
    <p:restoredTop sz="95064" autoAdjust="0"/>
  </p:normalViewPr>
  <p:slideViewPr>
    <p:cSldViewPr snapToObjects="1">
      <p:cViewPr varScale="1">
        <p:scale>
          <a:sx n="65" d="100"/>
          <a:sy n="65" d="100"/>
        </p:scale>
        <p:origin x="1220" y="88"/>
      </p:cViewPr>
      <p:guideLst>
        <p:guide orient="horz" pos="432"/>
        <p:guide orient="horz" pos="4668"/>
        <p:guide orient="horz" pos="4533"/>
        <p:guide orient="horz" pos="4278"/>
        <p:guide orient="horz" pos="624"/>
        <p:guide orient="horz" pos="720"/>
        <p:guide orient="horz" pos="1296"/>
        <p:guide orient="horz" pos="1392"/>
        <p:guide orient="horz" pos="1776"/>
        <p:guide orient="horz" pos="1872"/>
        <p:guide orient="horz" pos="2256"/>
        <p:guide orient="horz" pos="2352"/>
        <p:guide orient="horz" pos="2736"/>
        <p:guide orient="horz" pos="2832"/>
        <p:guide orient="horz" pos="3216"/>
        <p:guide orient="horz" pos="3312"/>
        <p:guide orient="horz" pos="3696"/>
        <p:guide orient="horz" pos="3792"/>
        <p:guide orient="horz" pos="4176"/>
        <p:guide orient="horz" pos="4386"/>
        <p:guide pos="336"/>
        <p:guide pos="6000"/>
        <p:guide pos="1200"/>
        <p:guide pos="1296"/>
        <p:guide pos="2160"/>
        <p:guide pos="2256"/>
        <p:guide pos="3120"/>
        <p:guide pos="3216"/>
        <p:guide pos="4080"/>
        <p:guide pos="4176"/>
        <p:guide pos="5040"/>
        <p:guide pos="51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2838" y="72"/>
      </p:cViewPr>
      <p:guideLst>
        <p:guide orient="horz" pos="2380"/>
        <p:guide pos="2859"/>
        <p:guide orient="horz" pos="2229"/>
        <p:guide pos="294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057333" cy="353854"/>
          </a:xfrm>
          <a:prstGeom prst="rect">
            <a:avLst/>
          </a:prstGeom>
        </p:spPr>
        <p:txBody>
          <a:bodyPr vert="horz" lIns="92163" tIns="46081" rIns="92163" bIns="46081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03578" y="0"/>
            <a:ext cx="4057333" cy="353854"/>
          </a:xfrm>
          <a:prstGeom prst="rect">
            <a:avLst/>
          </a:prstGeom>
        </p:spPr>
        <p:txBody>
          <a:bodyPr vert="horz" lIns="92163" tIns="46081" rIns="92163" bIns="46081" rtlCol="0"/>
          <a:lstStyle>
            <a:lvl1pPr algn="r">
              <a:defRPr sz="1200"/>
            </a:lvl1pPr>
          </a:lstStyle>
          <a:p>
            <a:fld id="{EDAD35B1-60AB-43F7-96E0-8278C11AA7BA}" type="datetimeFigureOut">
              <a:rPr lang="en-GB" smtClean="0"/>
              <a:pPr/>
              <a:t>19/11/2022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721994"/>
            <a:ext cx="4057333" cy="353854"/>
          </a:xfrm>
          <a:prstGeom prst="rect">
            <a:avLst/>
          </a:prstGeom>
        </p:spPr>
        <p:txBody>
          <a:bodyPr vert="horz" lIns="92163" tIns="46081" rIns="92163" bIns="46081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03578" y="6721994"/>
            <a:ext cx="4057333" cy="353854"/>
          </a:xfrm>
          <a:prstGeom prst="rect">
            <a:avLst/>
          </a:prstGeom>
        </p:spPr>
        <p:txBody>
          <a:bodyPr vert="horz" lIns="92163" tIns="46081" rIns="92163" bIns="46081" rtlCol="0" anchor="b"/>
          <a:lstStyle>
            <a:lvl1pPr algn="r">
              <a:defRPr sz="1200"/>
            </a:lvl1pPr>
          </a:lstStyle>
          <a:p>
            <a:fld id="{221CB74D-572E-4F08-9394-3ECB1E1638A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9342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057333" cy="353854"/>
          </a:xfrm>
          <a:prstGeom prst="rect">
            <a:avLst/>
          </a:prstGeom>
        </p:spPr>
        <p:txBody>
          <a:bodyPr vert="horz" lIns="92163" tIns="46081" rIns="92163" bIns="46081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03578" y="0"/>
            <a:ext cx="4057333" cy="353854"/>
          </a:xfrm>
          <a:prstGeom prst="rect">
            <a:avLst/>
          </a:prstGeom>
        </p:spPr>
        <p:txBody>
          <a:bodyPr vert="horz" lIns="92163" tIns="46081" rIns="92163" bIns="46081" rtlCol="0"/>
          <a:lstStyle>
            <a:lvl1pPr algn="r">
              <a:defRPr sz="1200"/>
            </a:lvl1pPr>
          </a:lstStyle>
          <a:p>
            <a:fld id="{7E8B935B-3E5D-4FF0-8ED3-E5C882647223}" type="datetimeFigureOut">
              <a:rPr lang="en-US" smtClean="0"/>
              <a:pPr/>
              <a:t>11/19/2022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63863" y="530225"/>
            <a:ext cx="3435350" cy="2654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63" tIns="46081" rIns="92163" bIns="4608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6309" y="3361612"/>
            <a:ext cx="7490460" cy="3184684"/>
          </a:xfrm>
          <a:prstGeom prst="rect">
            <a:avLst/>
          </a:prstGeom>
        </p:spPr>
        <p:txBody>
          <a:bodyPr vert="horz" lIns="92163" tIns="46081" rIns="92163" bIns="460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721994"/>
            <a:ext cx="4057333" cy="353854"/>
          </a:xfrm>
          <a:prstGeom prst="rect">
            <a:avLst/>
          </a:prstGeom>
        </p:spPr>
        <p:txBody>
          <a:bodyPr vert="horz" lIns="92163" tIns="46081" rIns="92163" bIns="46081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03578" y="6721994"/>
            <a:ext cx="4057333" cy="353854"/>
          </a:xfrm>
          <a:prstGeom prst="rect">
            <a:avLst/>
          </a:prstGeom>
        </p:spPr>
        <p:txBody>
          <a:bodyPr vert="horz" lIns="92163" tIns="46081" rIns="92163" bIns="46081" rtlCol="0" anchor="b"/>
          <a:lstStyle>
            <a:lvl1pPr algn="r">
              <a:defRPr sz="1200"/>
            </a:lvl1pPr>
          </a:lstStyle>
          <a:p>
            <a:fld id="{048706B8-EBCC-470A-8AE8-B49CE76EE6E5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884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8698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6272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5671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99698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5298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3916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64947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4661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5314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832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421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7785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6143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48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6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1519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669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897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5646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706B8-EBCC-470A-8AE8-B49CE76EE6E5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362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02.xm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5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3" Type="http://schemas.openxmlformats.org/officeDocument/2006/relationships/tags" Target="../tags/tag118.xml"/><Relationship Id="rId7" Type="http://schemas.openxmlformats.org/officeDocument/2006/relationships/tags" Target="../tags/tag122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20.xml"/><Relationship Id="rId10" Type="http://schemas.openxmlformats.org/officeDocument/2006/relationships/tags" Target="../tags/tag125.xml"/><Relationship Id="rId4" Type="http://schemas.openxmlformats.org/officeDocument/2006/relationships/tags" Target="../tags/tag119.xml"/><Relationship Id="rId9" Type="http://schemas.openxmlformats.org/officeDocument/2006/relationships/tags" Target="../tags/tag124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28.xml"/><Relationship Id="rId7" Type="http://schemas.openxmlformats.org/officeDocument/2006/relationships/tags" Target="../tags/tag132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tags" Target="../tags/tag129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40.xml"/><Relationship Id="rId3" Type="http://schemas.openxmlformats.org/officeDocument/2006/relationships/tags" Target="../tags/tag135.xml"/><Relationship Id="rId7" Type="http://schemas.openxmlformats.org/officeDocument/2006/relationships/tags" Target="../tags/tag139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tags" Target="../tags/tag13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37.xml"/><Relationship Id="rId10" Type="http://schemas.openxmlformats.org/officeDocument/2006/relationships/tags" Target="../tags/tag142.xml"/><Relationship Id="rId4" Type="http://schemas.openxmlformats.org/officeDocument/2006/relationships/tags" Target="../tags/tag136.xml"/><Relationship Id="rId9" Type="http://schemas.openxmlformats.org/officeDocument/2006/relationships/tags" Target="../tags/tag14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50.xml"/><Relationship Id="rId3" Type="http://schemas.openxmlformats.org/officeDocument/2006/relationships/tags" Target="../tags/tag145.xml"/><Relationship Id="rId7" Type="http://schemas.openxmlformats.org/officeDocument/2006/relationships/tags" Target="../tags/tag149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tags" Target="../tags/tag14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47.xml"/><Relationship Id="rId10" Type="http://schemas.openxmlformats.org/officeDocument/2006/relationships/tags" Target="../tags/tag152.xml"/><Relationship Id="rId4" Type="http://schemas.openxmlformats.org/officeDocument/2006/relationships/tags" Target="../tags/tag146.xml"/><Relationship Id="rId9" Type="http://schemas.openxmlformats.org/officeDocument/2006/relationships/tags" Target="../tags/tag15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tags" Target="../tags/tag156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62.xml"/><Relationship Id="rId7" Type="http://schemas.openxmlformats.org/officeDocument/2006/relationships/tags" Target="../tags/tag166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69.xml"/><Relationship Id="rId7" Type="http://schemas.openxmlformats.org/officeDocument/2006/relationships/tags" Target="../tags/tag173.xml"/><Relationship Id="rId2" Type="http://schemas.openxmlformats.org/officeDocument/2006/relationships/tags" Target="../tags/tag168.xml"/><Relationship Id="rId1" Type="http://schemas.openxmlformats.org/officeDocument/2006/relationships/tags" Target="../tags/tag167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tags" Target="../tags/tag170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image" Target="../media/image1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2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10" Type="http://schemas.openxmlformats.org/officeDocument/2006/relationships/tags" Target="../tags/tag39.xml"/><Relationship Id="rId4" Type="http://schemas.openxmlformats.org/officeDocument/2006/relationships/tags" Target="../tags/tag33.xml"/><Relationship Id="rId9" Type="http://schemas.openxmlformats.org/officeDocument/2006/relationships/tags" Target="../tags/tag38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5" Type="http://schemas.openxmlformats.org/officeDocument/2006/relationships/tags" Target="../tags/tag44.xml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tags" Target="../tags/tag62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tags" Target="../tags/tag61.xml"/><Relationship Id="rId5" Type="http://schemas.openxmlformats.org/officeDocument/2006/relationships/tags" Target="../tags/tag55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12" Type="http://schemas.openxmlformats.org/officeDocument/2006/relationships/tags" Target="../tags/tag74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tags" Target="../tags/tag73.xml"/><Relationship Id="rId5" Type="http://schemas.openxmlformats.org/officeDocument/2006/relationships/tags" Target="../tags/tag67.xml"/><Relationship Id="rId10" Type="http://schemas.openxmlformats.org/officeDocument/2006/relationships/tags" Target="../tags/tag72.xml"/><Relationship Id="rId4" Type="http://schemas.openxmlformats.org/officeDocument/2006/relationships/tags" Target="../tags/tag66.xml"/><Relationship Id="rId9" Type="http://schemas.openxmlformats.org/officeDocument/2006/relationships/tags" Target="../tags/tag7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13" Type="http://schemas.openxmlformats.org/officeDocument/2006/relationships/tags" Target="../tags/tag87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12" Type="http://schemas.openxmlformats.org/officeDocument/2006/relationships/tags" Target="../tags/tag86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11" Type="http://schemas.openxmlformats.org/officeDocument/2006/relationships/tags" Target="../tags/tag85.xml"/><Relationship Id="rId5" Type="http://schemas.openxmlformats.org/officeDocument/2006/relationships/tags" Target="../tags/tag79.xml"/><Relationship Id="rId10" Type="http://schemas.openxmlformats.org/officeDocument/2006/relationships/tags" Target="../tags/tag84.xml"/><Relationship Id="rId4" Type="http://schemas.openxmlformats.org/officeDocument/2006/relationships/tags" Target="../tags/tag78.xml"/><Relationship Id="rId9" Type="http://schemas.openxmlformats.org/officeDocument/2006/relationships/tags" Target="../tags/tag83.xml"/><Relationship Id="rId1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3" Type="http://schemas.openxmlformats.org/officeDocument/2006/relationships/tags" Target="../tags/tag90.xml"/><Relationship Id="rId7" Type="http://schemas.openxmlformats.org/officeDocument/2006/relationships/tags" Target="../tags/tag94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92.xml"/><Relationship Id="rId10" Type="http://schemas.openxmlformats.org/officeDocument/2006/relationships/tags" Target="../tags/tag97.xml"/><Relationship Id="rId4" Type="http://schemas.openxmlformats.org/officeDocument/2006/relationships/tags" Target="../tags/tag91.xml"/><Relationship Id="rId9" Type="http://schemas.openxmlformats.org/officeDocument/2006/relationships/tags" Target="../tags/tag9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esores y Consultores Q&amp;C S.C.R.L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Descriptor"/>
          <p:cNvSpPr>
            <a:spLocks noGrp="1"/>
          </p:cNvSpPr>
          <p:nvPr userDrawn="1">
            <p:custDataLst>
              <p:tags r:id="rId1"/>
            </p:custDataLst>
          </p:nvPr>
        </p:nvSpPr>
        <p:spPr bwMode="white">
          <a:xfrm>
            <a:off x="2059200" y="673200"/>
            <a:ext cx="65" cy="153888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endParaRPr lang="es-ES" sz="1000" b="0" i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port Subtitle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 bwMode="white">
          <a:xfrm>
            <a:off x="2108974" y="4420344"/>
            <a:ext cx="5943600" cy="443198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noProof="0" dirty="0"/>
              <a:t>Q&amp;C</a:t>
            </a:r>
          </a:p>
        </p:txBody>
      </p:sp>
      <p:sp>
        <p:nvSpPr>
          <p:cNvPr id="31" name="Confidentiality Stamp"/>
          <p:cNvSpPr>
            <a:spLocks noGrp="1"/>
          </p:cNvSpPr>
          <p:nvPr userDrawn="1">
            <p:custDataLst>
              <p:tags r:id="rId3"/>
            </p:custDataLst>
          </p:nvPr>
        </p:nvSpPr>
        <p:spPr>
          <a:xfrm>
            <a:off x="530351" y="3729600"/>
            <a:ext cx="12240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endParaRPr lang="es-ES" sz="1000" b="0" i="1" dirty="0">
              <a:solidFill>
                <a:schemeClr val="tx1"/>
              </a:solidFill>
            </a:endParaRPr>
          </a:p>
        </p:txBody>
      </p:sp>
      <p:sp>
        <p:nvSpPr>
          <p:cNvPr id="32" name="Draft Stamp"/>
          <p:cNvSpPr>
            <a:spLocks noGrp="1"/>
          </p:cNvSpPr>
          <p:nvPr userDrawn="1">
            <p:custDataLst>
              <p:tags r:id="rId4"/>
            </p:custDataLst>
          </p:nvPr>
        </p:nvSpPr>
        <p:spPr>
          <a:xfrm>
            <a:off x="530351" y="3965529"/>
            <a:ext cx="1371600" cy="292024"/>
          </a:xfrm>
          <a:prstGeom prst="rect">
            <a:avLst/>
          </a:prstGeom>
        </p:spPr>
        <p:txBody>
          <a:bodyPr vert="horz" wrap="square" lIns="0" tIns="0" rIns="0" bIns="136800" rtlCol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endParaRPr lang="es-ES" sz="1000" b="1" i="1" dirty="0">
              <a:solidFill>
                <a:schemeClr val="tx1"/>
              </a:solidFill>
            </a:endParaRPr>
          </a:p>
        </p:txBody>
      </p:sp>
      <p:sp>
        <p:nvSpPr>
          <p:cNvPr id="33" name="Report Date"/>
          <p:cNvSpPr txBox="1"/>
          <p:nvPr userDrawn="1">
            <p:custDataLst>
              <p:tags r:id="rId5"/>
            </p:custDataLst>
          </p:nvPr>
        </p:nvSpPr>
        <p:spPr bwMode="black">
          <a:xfrm>
            <a:off x="530352" y="4343400"/>
            <a:ext cx="1225296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s-ES" sz="1000" i="1" dirty="0">
              <a:latin typeface="Georgia" pitchFamily="18" charset="0"/>
            </a:endParaRPr>
          </a:p>
        </p:txBody>
      </p:sp>
      <p:sp>
        <p:nvSpPr>
          <p:cNvPr id="34" name="Cover image"/>
          <p:cNvSpPr txBox="1">
            <a:spLocks noChangeAspect="1"/>
          </p:cNvSpPr>
          <p:nvPr userDrawn="1">
            <p:custDataLst>
              <p:tags r:id="rId6"/>
            </p:custDataLst>
          </p:nvPr>
        </p:nvSpPr>
        <p:spPr>
          <a:xfrm>
            <a:off x="1904334" y="3589973"/>
            <a:ext cx="6719929" cy="3200400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305647">
              <a:spcAft>
                <a:spcPts val="1003"/>
              </a:spcAft>
            </a:pPr>
            <a:endParaRPr lang="es-ES" sz="2200" dirty="0">
              <a:latin typeface="Georgia" pitchFamily="18" charset="0"/>
            </a:endParaRPr>
          </a:p>
        </p:txBody>
      </p: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Información pública</a:t>
            </a:r>
          </a:p>
        </p:txBody>
      </p:sp>
      <p:grpSp>
        <p:nvGrpSpPr>
          <p:cNvPr id="35" name="Grupo 5"/>
          <p:cNvGrpSpPr>
            <a:grpSpLocks/>
          </p:cNvGrpSpPr>
          <p:nvPr userDrawn="1"/>
        </p:nvGrpSpPr>
        <p:grpSpPr bwMode="auto">
          <a:xfrm>
            <a:off x="276672" y="618874"/>
            <a:ext cx="9273728" cy="6532947"/>
            <a:chOff x="368300" y="1179391"/>
            <a:chExt cx="7374342" cy="5278209"/>
          </a:xfrm>
        </p:grpSpPr>
        <p:sp>
          <p:nvSpPr>
            <p:cNvPr id="37" name="Trapecio 1"/>
            <p:cNvSpPr/>
            <p:nvPr/>
          </p:nvSpPr>
          <p:spPr bwMode="ltGray">
            <a:xfrm>
              <a:off x="393698" y="1179391"/>
              <a:ext cx="5528799" cy="5257800"/>
            </a:xfrm>
            <a:custGeom>
              <a:avLst/>
              <a:gdLst>
                <a:gd name="connsiteX0" fmla="*/ 0 w 5257800"/>
                <a:gd name="connsiteY0" fmla="*/ 5105400 h 5105400"/>
                <a:gd name="connsiteX1" fmla="*/ 1276350 w 5257800"/>
                <a:gd name="connsiteY1" fmla="*/ 0 h 5105400"/>
                <a:gd name="connsiteX2" fmla="*/ 3981450 w 5257800"/>
                <a:gd name="connsiteY2" fmla="*/ 0 h 5105400"/>
                <a:gd name="connsiteX3" fmla="*/ 5257800 w 5257800"/>
                <a:gd name="connsiteY3" fmla="*/ 5105400 h 5105400"/>
                <a:gd name="connsiteX4" fmla="*/ 0 w 5257800"/>
                <a:gd name="connsiteY4" fmla="*/ 5105400 h 5105400"/>
                <a:gd name="connsiteX0" fmla="*/ 0 w 5257800"/>
                <a:gd name="connsiteY0" fmla="*/ 5156200 h 5156200"/>
                <a:gd name="connsiteX1" fmla="*/ 44450 w 5257800"/>
                <a:gd name="connsiteY1" fmla="*/ 0 h 5156200"/>
                <a:gd name="connsiteX2" fmla="*/ 3981450 w 5257800"/>
                <a:gd name="connsiteY2" fmla="*/ 50800 h 5156200"/>
                <a:gd name="connsiteX3" fmla="*/ 5257800 w 5257800"/>
                <a:gd name="connsiteY3" fmla="*/ 5156200 h 5156200"/>
                <a:gd name="connsiteX4" fmla="*/ 0 w 5257800"/>
                <a:gd name="connsiteY4" fmla="*/ 5156200 h 5156200"/>
                <a:gd name="connsiteX0" fmla="*/ 0 w 4846205"/>
                <a:gd name="connsiteY0" fmla="*/ 5156200 h 5156200"/>
                <a:gd name="connsiteX1" fmla="*/ 44450 w 4846205"/>
                <a:gd name="connsiteY1" fmla="*/ 0 h 5156200"/>
                <a:gd name="connsiteX2" fmla="*/ 3981450 w 4846205"/>
                <a:gd name="connsiteY2" fmla="*/ 50800 h 5156200"/>
                <a:gd name="connsiteX3" fmla="*/ 4846205 w 4846205"/>
                <a:gd name="connsiteY3" fmla="*/ 5156200 h 5156200"/>
                <a:gd name="connsiteX4" fmla="*/ 0 w 4846205"/>
                <a:gd name="connsiteY4" fmla="*/ 5156200 h 515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46205" h="5156200">
                  <a:moveTo>
                    <a:pt x="0" y="5156200"/>
                  </a:moveTo>
                  <a:lnTo>
                    <a:pt x="44450" y="0"/>
                  </a:lnTo>
                  <a:lnTo>
                    <a:pt x="3981450" y="50800"/>
                  </a:lnTo>
                  <a:lnTo>
                    <a:pt x="4846205" y="5156200"/>
                  </a:lnTo>
                  <a:lnTo>
                    <a:pt x="0" y="51562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PE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3" name="Trapecio 1"/>
            <p:cNvSpPr/>
            <p:nvPr/>
          </p:nvSpPr>
          <p:spPr bwMode="ltGray">
            <a:xfrm>
              <a:off x="368300" y="2574145"/>
              <a:ext cx="6298576" cy="3864754"/>
            </a:xfrm>
            <a:custGeom>
              <a:avLst/>
              <a:gdLst>
                <a:gd name="connsiteX0" fmla="*/ 0 w 5257800"/>
                <a:gd name="connsiteY0" fmla="*/ 5105400 h 5105400"/>
                <a:gd name="connsiteX1" fmla="*/ 1276350 w 5257800"/>
                <a:gd name="connsiteY1" fmla="*/ 0 h 5105400"/>
                <a:gd name="connsiteX2" fmla="*/ 3981450 w 5257800"/>
                <a:gd name="connsiteY2" fmla="*/ 0 h 5105400"/>
                <a:gd name="connsiteX3" fmla="*/ 5257800 w 5257800"/>
                <a:gd name="connsiteY3" fmla="*/ 5105400 h 5105400"/>
                <a:gd name="connsiteX4" fmla="*/ 0 w 5257800"/>
                <a:gd name="connsiteY4" fmla="*/ 5105400 h 5105400"/>
                <a:gd name="connsiteX0" fmla="*/ 0 w 5257800"/>
                <a:gd name="connsiteY0" fmla="*/ 5156200 h 5156200"/>
                <a:gd name="connsiteX1" fmla="*/ 44450 w 5257800"/>
                <a:gd name="connsiteY1" fmla="*/ 0 h 5156200"/>
                <a:gd name="connsiteX2" fmla="*/ 3981450 w 5257800"/>
                <a:gd name="connsiteY2" fmla="*/ 50800 h 5156200"/>
                <a:gd name="connsiteX3" fmla="*/ 5257800 w 5257800"/>
                <a:gd name="connsiteY3" fmla="*/ 5156200 h 5156200"/>
                <a:gd name="connsiteX4" fmla="*/ 0 w 5257800"/>
                <a:gd name="connsiteY4" fmla="*/ 5156200 h 5156200"/>
                <a:gd name="connsiteX0" fmla="*/ 0 w 4940141"/>
                <a:gd name="connsiteY0" fmla="*/ 5156200 h 5156200"/>
                <a:gd name="connsiteX1" fmla="*/ 44450 w 4940141"/>
                <a:gd name="connsiteY1" fmla="*/ 0 h 5156200"/>
                <a:gd name="connsiteX2" fmla="*/ 3981450 w 4940141"/>
                <a:gd name="connsiteY2" fmla="*/ 50800 h 5156200"/>
                <a:gd name="connsiteX3" fmla="*/ 4940141 w 4940141"/>
                <a:gd name="connsiteY3" fmla="*/ 5156200 h 5156200"/>
                <a:gd name="connsiteX4" fmla="*/ 0 w 4940141"/>
                <a:gd name="connsiteY4" fmla="*/ 5156200 h 515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40141" h="5156200">
                  <a:moveTo>
                    <a:pt x="0" y="5156200"/>
                  </a:moveTo>
                  <a:lnTo>
                    <a:pt x="44450" y="0"/>
                  </a:lnTo>
                  <a:lnTo>
                    <a:pt x="3981450" y="50800"/>
                  </a:lnTo>
                  <a:lnTo>
                    <a:pt x="4940141" y="5156200"/>
                  </a:lnTo>
                  <a:lnTo>
                    <a:pt x="0" y="515620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PE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4" name="Trapecio 1"/>
            <p:cNvSpPr/>
            <p:nvPr/>
          </p:nvSpPr>
          <p:spPr bwMode="ltGray">
            <a:xfrm>
              <a:off x="379809" y="4400964"/>
              <a:ext cx="7362833" cy="2056636"/>
            </a:xfrm>
            <a:custGeom>
              <a:avLst/>
              <a:gdLst>
                <a:gd name="connsiteX0" fmla="*/ 0 w 5257800"/>
                <a:gd name="connsiteY0" fmla="*/ 5105400 h 5105400"/>
                <a:gd name="connsiteX1" fmla="*/ 1276350 w 5257800"/>
                <a:gd name="connsiteY1" fmla="*/ 0 h 5105400"/>
                <a:gd name="connsiteX2" fmla="*/ 3981450 w 5257800"/>
                <a:gd name="connsiteY2" fmla="*/ 0 h 5105400"/>
                <a:gd name="connsiteX3" fmla="*/ 5257800 w 5257800"/>
                <a:gd name="connsiteY3" fmla="*/ 5105400 h 5105400"/>
                <a:gd name="connsiteX4" fmla="*/ 0 w 5257800"/>
                <a:gd name="connsiteY4" fmla="*/ 5105400 h 5105400"/>
                <a:gd name="connsiteX0" fmla="*/ 0 w 5257800"/>
                <a:gd name="connsiteY0" fmla="*/ 5156200 h 5156200"/>
                <a:gd name="connsiteX1" fmla="*/ 44450 w 5257800"/>
                <a:gd name="connsiteY1" fmla="*/ 0 h 5156200"/>
                <a:gd name="connsiteX2" fmla="*/ 3981450 w 5257800"/>
                <a:gd name="connsiteY2" fmla="*/ 50800 h 5156200"/>
                <a:gd name="connsiteX3" fmla="*/ 5257800 w 5257800"/>
                <a:gd name="connsiteY3" fmla="*/ 5156200 h 5156200"/>
                <a:gd name="connsiteX4" fmla="*/ 0 w 5257800"/>
                <a:gd name="connsiteY4" fmla="*/ 5156200 h 5156200"/>
                <a:gd name="connsiteX0" fmla="*/ 0 w 4869702"/>
                <a:gd name="connsiteY0" fmla="*/ 5156200 h 5204843"/>
                <a:gd name="connsiteX1" fmla="*/ 44450 w 4869702"/>
                <a:gd name="connsiteY1" fmla="*/ 0 h 5204843"/>
                <a:gd name="connsiteX2" fmla="*/ 3981450 w 4869702"/>
                <a:gd name="connsiteY2" fmla="*/ 50800 h 5204843"/>
                <a:gd name="connsiteX3" fmla="*/ 4869702 w 4869702"/>
                <a:gd name="connsiteY3" fmla="*/ 5204843 h 5204843"/>
                <a:gd name="connsiteX4" fmla="*/ 0 w 4869702"/>
                <a:gd name="connsiteY4" fmla="*/ 5156200 h 5204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69702" h="5204843">
                  <a:moveTo>
                    <a:pt x="0" y="5156200"/>
                  </a:moveTo>
                  <a:lnTo>
                    <a:pt x="44450" y="0"/>
                  </a:lnTo>
                  <a:lnTo>
                    <a:pt x="3981450" y="50800"/>
                  </a:lnTo>
                  <a:lnTo>
                    <a:pt x="4869702" y="5204843"/>
                  </a:lnTo>
                  <a:lnTo>
                    <a:pt x="0" y="5156200"/>
                  </a:lnTo>
                  <a:close/>
                </a:path>
              </a:pathLst>
            </a:custGeom>
            <a:solidFill>
              <a:schemeClr val="accent6">
                <a:alpha val="62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PE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Banner Statement"/>
          <p:cNvSpPr>
            <a:spLocks noGrp="1"/>
          </p:cNvSpPr>
          <p:nvPr>
            <p:ph type="title" hasCustomPrompt="1"/>
          </p:nvPr>
        </p:nvSpPr>
        <p:spPr>
          <a:xfrm>
            <a:off x="530352" y="1069848"/>
            <a:ext cx="8997696" cy="84124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800" b="1" i="1" kern="1200" baseline="0" noProof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noProof="0"/>
              <a:t>Insert banner statement here</a:t>
            </a:r>
            <a:endParaRPr lang="es-ES" dirty="0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530352" y="2057400"/>
            <a:ext cx="4425696" cy="2359152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5102352" y="2057400"/>
            <a:ext cx="4425696" cy="2359152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530352" y="4572000"/>
            <a:ext cx="4425696" cy="2359152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  <a:endParaRPr lang="es-ES" noProof="0" dirty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5102352" y="4572000"/>
            <a:ext cx="4425696" cy="2359152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  <a:endParaRPr lang="es-ES" noProof="0" dirty="0"/>
          </a:p>
        </p:txBody>
      </p:sp>
      <p:sp>
        <p:nvSpPr>
          <p:cNvPr id="29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31" name="Report Date"/>
          <p:cNvSpPr txBox="1"/>
          <p:nvPr userDrawn="1">
            <p:custDataLst>
              <p:tags r:id="rId1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50" name="Page Number"/>
          <p:cNvSpPr txBox="1"/>
          <p:nvPr userDrawn="1">
            <p:custDataLst>
              <p:tags r:id="rId2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51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54" name="Presentation Disclaimer"/>
          <p:cNvSpPr txBox="1"/>
          <p:nvPr userDrawn="1">
            <p:custDataLst>
              <p:tags r:id="rId4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6" name="Section Header"/>
          <p:cNvSpPr txBox="1"/>
          <p:nvPr userDrawn="1">
            <p:custDataLst>
              <p:tags r:id="rId6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 userDrawn="1">
            <p:custDataLst>
              <p:tags r:id="rId7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22" name="Rectangle 21"/>
          <p:cNvSpPr/>
          <p:nvPr userDrawn="1">
            <p:custDataLst>
              <p:tags r:id="rId8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27" name="Date/Filepath" hidden="1"/>
          <p:cNvSpPr txBox="1"/>
          <p:nvPr userDrawn="1">
            <p:custDataLst>
              <p:tags r:id="rId9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21" name="Slide Tags" hidden="1"/>
          <p:cNvSpPr txBox="1"/>
          <p:nvPr userDrawn="1">
            <p:custDataLst>
              <p:tags r:id="rId10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3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>
            <p:custDataLst>
              <p:tags r:id="rId1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9" name="Rectangle 8"/>
          <p:cNvSpPr/>
          <p:nvPr userDrawn="1">
            <p:custDataLst>
              <p:tags r:id="rId2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2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5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sp>
        <p:nvSpPr>
          <p:cNvPr id="3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itle Only No Header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anner Statement"/>
          <p:cNvSpPr>
            <a:spLocks noGrp="1"/>
          </p:cNvSpPr>
          <p:nvPr>
            <p:ph type="title" hasCustomPrompt="1"/>
          </p:nvPr>
        </p:nvSpPr>
        <p:spPr>
          <a:xfrm>
            <a:off x="530352" y="1069848"/>
            <a:ext cx="8997696" cy="84124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800" b="1" i="1" kern="1200" baseline="0" noProof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noProof="0"/>
              <a:t>Insert banner statement here</a:t>
            </a:r>
            <a:endParaRPr lang="es-ES" dirty="0"/>
          </a:p>
        </p:txBody>
      </p:sp>
      <p:sp>
        <p:nvSpPr>
          <p:cNvPr id="12" name="HeaderTOCPlaceholder"/>
          <p:cNvSpPr txBox="1"/>
          <p:nvPr userDrawn="1">
            <p:custDataLst>
              <p:tags r:id="rId1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>
            <p:custDataLst>
              <p:tags r:id="rId2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16" name="Rectangle 15"/>
          <p:cNvSpPr/>
          <p:nvPr userDrawn="1">
            <p:custDataLst>
              <p:tags r:id="rId3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8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13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Header 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8" name="Report Date"/>
          <p:cNvSpPr txBox="1"/>
          <p:nvPr userDrawn="1">
            <p:custDataLst>
              <p:tags r:id="rId1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12" name="Page Number"/>
          <p:cNvSpPr txBox="1"/>
          <p:nvPr userDrawn="1">
            <p:custDataLst>
              <p:tags r:id="rId2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13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0" name="Presentation Disclaimer"/>
          <p:cNvSpPr txBox="1"/>
          <p:nvPr userDrawn="1">
            <p:custDataLst>
              <p:tags r:id="rId4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18" name="Section Header"/>
          <p:cNvSpPr txBox="1"/>
          <p:nvPr userDrawn="1">
            <p:custDataLst>
              <p:tags r:id="rId6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 userDrawn="1">
            <p:custDataLst>
              <p:tags r:id="rId7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16" name="Rectangle 15"/>
          <p:cNvSpPr/>
          <p:nvPr userDrawn="1">
            <p:custDataLst>
              <p:tags r:id="rId8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6" name="Date/Filepath" hidden="1"/>
          <p:cNvSpPr txBox="1"/>
          <p:nvPr userDrawn="1">
            <p:custDataLst>
              <p:tags r:id="rId9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7" name="Slide Tags" hidden="1"/>
          <p:cNvSpPr txBox="1"/>
          <p:nvPr userDrawn="1">
            <p:custDataLst>
              <p:tags r:id="rId10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1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8" name="Report Date"/>
          <p:cNvSpPr txBox="1"/>
          <p:nvPr userDrawn="1">
            <p:custDataLst>
              <p:tags r:id="rId1"/>
            </p:custDataLst>
          </p:nvPr>
        </p:nvSpPr>
        <p:spPr>
          <a:xfrm>
            <a:off x="7960565" y="7159752"/>
            <a:ext cx="1558120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 10 de marzo de 2017</a:t>
            </a:r>
          </a:p>
        </p:txBody>
      </p:sp>
      <p:sp>
        <p:nvSpPr>
          <p:cNvPr id="12" name="Page Number"/>
          <p:cNvSpPr txBox="1"/>
          <p:nvPr userDrawn="1">
            <p:custDataLst>
              <p:tags r:id="rId2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13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0" name="Presentation Disclaimer"/>
          <p:cNvSpPr txBox="1"/>
          <p:nvPr userDrawn="1">
            <p:custDataLst>
              <p:tags r:id="rId4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6" name="Date/Filepath" hidden="1"/>
          <p:cNvSpPr txBox="1"/>
          <p:nvPr userDrawn="1">
            <p:custDataLst>
              <p:tags r:id="rId6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7" name="Slide Tags" hidden="1"/>
          <p:cNvSpPr txBox="1"/>
          <p:nvPr userDrawn="1">
            <p:custDataLst>
              <p:tags r:id="rId7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15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ction Divider 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529200" y="1004400"/>
            <a:ext cx="2891125" cy="1477328"/>
          </a:xfrm>
        </p:spPr>
        <p:txBody>
          <a:bodyPr wrap="square" tIns="0" bIns="0" anchor="t">
            <a:spAutoFit/>
          </a:bodyPr>
          <a:lstStyle>
            <a:lvl1pPr algn="l">
              <a:defRPr sz="3200" b="1" i="1" cap="none">
                <a:solidFill>
                  <a:schemeClr val="tx2"/>
                </a:solidFill>
              </a:defRPr>
            </a:lvl1pPr>
          </a:lstStyle>
          <a:p>
            <a:r>
              <a:rPr lang="es-ES" noProof="0"/>
              <a:t>Click to add Section Divider Title</a:t>
            </a:r>
            <a:endParaRPr lang="es-ES" noProof="0" dirty="0"/>
          </a:p>
        </p:txBody>
      </p:sp>
      <p:sp>
        <p:nvSpPr>
          <p:cNvPr id="25" name="DividerTOCPlaceholder"/>
          <p:cNvSpPr txBox="1"/>
          <p:nvPr userDrawn="1">
            <p:custDataLst>
              <p:tags r:id="rId2"/>
            </p:custDataLst>
          </p:nvPr>
        </p:nvSpPr>
        <p:spPr>
          <a:xfrm>
            <a:off x="3589200" y="1029600"/>
            <a:ext cx="5943600" cy="59046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endParaRPr lang="es-ES" noProof="1">
              <a:solidFill>
                <a:schemeClr val="tx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8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19" name="Report Date"/>
          <p:cNvSpPr txBox="1"/>
          <p:nvPr userDrawn="1">
            <p:custDataLst>
              <p:tags r:id="rId3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23" name="Page Number"/>
          <p:cNvSpPr txBox="1"/>
          <p:nvPr userDrawn="1">
            <p:custDataLst>
              <p:tags r:id="rId4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24" name="HeaderTOCPlaceholder"/>
          <p:cNvSpPr txBox="1"/>
          <p:nvPr userDrawn="1">
            <p:custDataLst>
              <p:tags r:id="rId5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6" name="Presentation Disclaimer"/>
          <p:cNvSpPr txBox="1"/>
          <p:nvPr userDrawn="1">
            <p:custDataLst>
              <p:tags r:id="rId6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9" name="Section Header"/>
          <p:cNvSpPr txBox="1"/>
          <p:nvPr userDrawn="1">
            <p:custDataLst>
              <p:tags r:id="rId8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14" name="Date/Filepath" hidden="1"/>
          <p:cNvSpPr txBox="1"/>
          <p:nvPr userDrawn="1">
            <p:custDataLst>
              <p:tags r:id="rId9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1" name="Slide Tags" hidden="1"/>
          <p:cNvSpPr txBox="1"/>
          <p:nvPr userDrawn="1">
            <p:custDataLst>
              <p:tags r:id="rId10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0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ppendix Divider 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530351" y="1004400"/>
            <a:ext cx="2898649" cy="1477328"/>
          </a:xfrm>
        </p:spPr>
        <p:txBody>
          <a:bodyPr wrap="square" tIns="0" bIns="0" anchor="t">
            <a:spAutoFit/>
          </a:bodyPr>
          <a:lstStyle>
            <a:lvl1pPr algn="l">
              <a:defRPr sz="3200" b="1" i="1" cap="none" baseline="0">
                <a:latin typeface="+mj-lt"/>
              </a:defRPr>
            </a:lvl1pPr>
          </a:lstStyle>
          <a:p>
            <a:r>
              <a:rPr lang="es-ES" noProof="0"/>
              <a:t>Click to add Appendix Divider Title</a:t>
            </a:r>
            <a:endParaRPr lang="es-ES" noProof="0" dirty="0"/>
          </a:p>
        </p:txBody>
      </p:sp>
      <p:sp>
        <p:nvSpPr>
          <p:cNvPr id="18" name="DividerTOCPlaceholder"/>
          <p:cNvSpPr txBox="1"/>
          <p:nvPr userDrawn="1">
            <p:custDataLst>
              <p:tags r:id="rId2"/>
            </p:custDataLst>
          </p:nvPr>
        </p:nvSpPr>
        <p:spPr>
          <a:xfrm>
            <a:off x="3589200" y="1029600"/>
            <a:ext cx="5943600" cy="5904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endParaRPr lang="es-ES" noProof="1">
              <a:solidFill>
                <a:schemeClr val="tx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20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21" name="Report Date"/>
          <p:cNvSpPr txBox="1"/>
          <p:nvPr userDrawn="1">
            <p:custDataLst>
              <p:tags r:id="rId3"/>
            </p:custDataLst>
          </p:nvPr>
        </p:nvSpPr>
        <p:spPr>
          <a:xfrm>
            <a:off x="7992563" y="7159752"/>
            <a:ext cx="1526122" cy="3924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-274320" algn="r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s-ES" sz="900" noProof="1">
                <a:latin typeface="+mn-lt"/>
              </a:rPr>
              <a:t>viernes, 10 de marzo de 2017</a:t>
            </a:r>
          </a:p>
          <a:p>
            <a:pPr indent="-274320" algn="r">
              <a:spcAft>
                <a:spcPts val="900"/>
              </a:spcAft>
            </a:pPr>
            <a:endParaRPr lang="es-ES" sz="900" noProof="1">
              <a:latin typeface="+mn-lt"/>
            </a:endParaRPr>
          </a:p>
        </p:txBody>
      </p:sp>
      <p:sp>
        <p:nvSpPr>
          <p:cNvPr id="25" name="Page Number"/>
          <p:cNvSpPr txBox="1"/>
          <p:nvPr userDrawn="1">
            <p:custDataLst>
              <p:tags r:id="rId4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26" name="HeaderTOCPlaceholder"/>
          <p:cNvSpPr txBox="1"/>
          <p:nvPr userDrawn="1">
            <p:custDataLst>
              <p:tags r:id="rId5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7" name="Presentation Disclaimer"/>
          <p:cNvSpPr txBox="1"/>
          <p:nvPr userDrawn="1">
            <p:custDataLst>
              <p:tags r:id="rId6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19" name="Section Header"/>
          <p:cNvSpPr txBox="1"/>
          <p:nvPr userDrawn="1">
            <p:custDataLst>
              <p:tags r:id="rId8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9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6" name="Slide Tags" hidden="1"/>
          <p:cNvSpPr txBox="1"/>
          <p:nvPr userDrawn="1">
            <p:custDataLst>
              <p:tags r:id="rId10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 a gl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nner"/>
          <p:cNvSpPr>
            <a:spLocks noGrp="1"/>
          </p:cNvSpPr>
          <p:nvPr>
            <p:ph type="title" hasCustomPrompt="1"/>
          </p:nvPr>
        </p:nvSpPr>
        <p:spPr>
          <a:xfrm>
            <a:off x="530352" y="1066800"/>
            <a:ext cx="2898648" cy="841248"/>
          </a:xfrm>
        </p:spPr>
        <p:txBody>
          <a:bodyPr wrap="square" tIns="0" bIns="0" anchor="t">
            <a:noAutofit/>
          </a:bodyPr>
          <a:lstStyle>
            <a:lvl1pPr algn="l">
              <a:defRPr sz="1500" b="1" i="0" cap="none">
                <a:solidFill>
                  <a:schemeClr val="tx2"/>
                </a:solidFill>
              </a:defRPr>
            </a:lvl1pPr>
          </a:lstStyle>
          <a:p>
            <a:r>
              <a:rPr lang="es-ES" noProof="0"/>
              <a:t>At a glance</a:t>
            </a:r>
            <a:endParaRPr lang="es-ES" noProof="0" dirty="0"/>
          </a:p>
        </p:txBody>
      </p:sp>
      <p:sp>
        <p:nvSpPr>
          <p:cNvPr id="17" name="Text Placeholder"/>
          <p:cNvSpPr>
            <a:spLocks noGrp="1"/>
          </p:cNvSpPr>
          <p:nvPr>
            <p:ph type="body" sz="quarter" idx="30" hasCustomPrompt="1"/>
          </p:nvPr>
        </p:nvSpPr>
        <p:spPr>
          <a:xfrm>
            <a:off x="3585600" y="1066799"/>
            <a:ext cx="5942448" cy="841248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101882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lang="en-GB" sz="1100" b="0" i="1" kern="120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/>
              <a:t>PwC view – Insert text here</a:t>
            </a:r>
            <a:endParaRPr lang="es-ES" dirty="0"/>
          </a:p>
        </p:txBody>
      </p:sp>
      <p:sp>
        <p:nvSpPr>
          <p:cNvPr id="18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19" name="Report Date"/>
          <p:cNvSpPr txBox="1"/>
          <p:nvPr userDrawn="1">
            <p:custDataLst>
              <p:tags r:id="rId1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23" name="Page Number"/>
          <p:cNvSpPr txBox="1"/>
          <p:nvPr userDrawn="1">
            <p:custDataLst>
              <p:tags r:id="rId2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26" name="Presentation Disclaimer"/>
          <p:cNvSpPr txBox="1"/>
          <p:nvPr userDrawn="1">
            <p:custDataLst>
              <p:tags r:id="rId3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HeaderTOCPlaceholder"/>
          <p:cNvSpPr txBox="1"/>
          <p:nvPr userDrawn="1">
            <p:custDataLst>
              <p:tags r:id="rId4"/>
            </p:custDataLst>
          </p:nvPr>
        </p:nvSpPr>
        <p:spPr>
          <a:xfrm>
            <a:off x="3584448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4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5" name="Section Header"/>
          <p:cNvSpPr txBox="1"/>
          <p:nvPr userDrawn="1">
            <p:custDataLst>
              <p:tags r:id="rId6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14" name="Date/Filepath" hidden="1"/>
          <p:cNvSpPr txBox="1"/>
          <p:nvPr userDrawn="1">
            <p:custDataLst>
              <p:tags r:id="rId7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1" name="Slide Tags" hidden="1"/>
          <p:cNvSpPr txBox="1"/>
          <p:nvPr userDrawn="1"/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2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 a glance 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nner"/>
          <p:cNvSpPr>
            <a:spLocks noGrp="1"/>
          </p:cNvSpPr>
          <p:nvPr>
            <p:ph type="title" hasCustomPrompt="1"/>
          </p:nvPr>
        </p:nvSpPr>
        <p:spPr>
          <a:xfrm>
            <a:off x="530352" y="1066800"/>
            <a:ext cx="2898648" cy="841248"/>
          </a:xfrm>
        </p:spPr>
        <p:txBody>
          <a:bodyPr wrap="square" tIns="0" bIns="0" anchor="t">
            <a:noAutofit/>
          </a:bodyPr>
          <a:lstStyle>
            <a:lvl1pPr algn="l">
              <a:defRPr sz="1500" b="1" i="0" cap="none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s-ES" noProof="0"/>
              <a:t>At a glance – our views</a:t>
            </a:r>
            <a:endParaRPr lang="es-ES" noProof="0" dirty="0"/>
          </a:p>
        </p:txBody>
      </p:sp>
      <p:sp>
        <p:nvSpPr>
          <p:cNvPr id="17" name="Text Placeholder"/>
          <p:cNvSpPr>
            <a:spLocks noGrp="1"/>
          </p:cNvSpPr>
          <p:nvPr>
            <p:ph type="body" sz="quarter" idx="30" hasCustomPrompt="1"/>
          </p:nvPr>
        </p:nvSpPr>
        <p:spPr>
          <a:xfrm>
            <a:off x="3585600" y="1066799"/>
            <a:ext cx="5943600" cy="841248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101882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lang="en-GB" sz="1100" b="0" i="1" kern="120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/>
              <a:t>Insert text here</a:t>
            </a:r>
            <a:endParaRPr lang="es-ES" dirty="0"/>
          </a:p>
        </p:txBody>
      </p:sp>
      <p:sp>
        <p:nvSpPr>
          <p:cNvPr id="22" name="Content Placeholder 2"/>
          <p:cNvSpPr>
            <a:spLocks noGrp="1"/>
          </p:cNvSpPr>
          <p:nvPr>
            <p:ph sz="quarter" idx="31"/>
          </p:nvPr>
        </p:nvSpPr>
        <p:spPr>
          <a:xfrm>
            <a:off x="530352" y="2057400"/>
            <a:ext cx="2898648" cy="4882896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31" name="Content Placeholder 3"/>
          <p:cNvSpPr>
            <a:spLocks noGrp="1"/>
          </p:cNvSpPr>
          <p:nvPr>
            <p:ph sz="quarter" idx="32"/>
          </p:nvPr>
        </p:nvSpPr>
        <p:spPr>
          <a:xfrm>
            <a:off x="3584448" y="2057400"/>
            <a:ext cx="2898648" cy="4882896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33" name="Content Placeholder 4"/>
          <p:cNvSpPr>
            <a:spLocks noGrp="1"/>
          </p:cNvSpPr>
          <p:nvPr>
            <p:ph sz="quarter" idx="33"/>
          </p:nvPr>
        </p:nvSpPr>
        <p:spPr>
          <a:xfrm>
            <a:off x="6629400" y="2057400"/>
            <a:ext cx="2898648" cy="4882896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18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19" name="Report Date"/>
          <p:cNvSpPr txBox="1"/>
          <p:nvPr userDrawn="1">
            <p:custDataLst>
              <p:tags r:id="rId1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23" name="Page Number"/>
          <p:cNvSpPr txBox="1"/>
          <p:nvPr userDrawn="1">
            <p:custDataLst>
              <p:tags r:id="rId2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26" name="Presentation Disclaimer"/>
          <p:cNvSpPr txBox="1"/>
          <p:nvPr userDrawn="1">
            <p:custDataLst>
              <p:tags r:id="rId3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HeaderTOCPlaceholder"/>
          <p:cNvSpPr txBox="1"/>
          <p:nvPr userDrawn="1">
            <p:custDataLst>
              <p:tags r:id="rId4"/>
            </p:custDataLst>
          </p:nvPr>
        </p:nvSpPr>
        <p:spPr>
          <a:xfrm>
            <a:off x="3584448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4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5" name="Section Header"/>
          <p:cNvSpPr txBox="1"/>
          <p:nvPr userDrawn="1">
            <p:custDataLst>
              <p:tags r:id="rId6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14" name="Date/Filepath" hidden="1"/>
          <p:cNvSpPr txBox="1"/>
          <p:nvPr userDrawn="1">
            <p:custDataLst>
              <p:tags r:id="rId7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1" name="Slide Tags" hidden="1"/>
          <p:cNvSpPr txBox="1"/>
          <p:nvPr userDrawn="1"/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7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 a glance Content: S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nner"/>
          <p:cNvSpPr>
            <a:spLocks noGrp="1"/>
          </p:cNvSpPr>
          <p:nvPr>
            <p:ph type="title" hasCustomPrompt="1"/>
          </p:nvPr>
        </p:nvSpPr>
        <p:spPr>
          <a:xfrm>
            <a:off x="530352" y="1066800"/>
            <a:ext cx="2898648" cy="841248"/>
          </a:xfrm>
        </p:spPr>
        <p:txBody>
          <a:bodyPr wrap="square" tIns="0" bIns="0" anchor="t">
            <a:noAutofit/>
          </a:bodyPr>
          <a:lstStyle>
            <a:lvl1pPr algn="l">
              <a:defRPr sz="1500" b="1" i="0" cap="none">
                <a:solidFill>
                  <a:schemeClr val="tx2"/>
                </a:solidFill>
              </a:defRPr>
            </a:lvl1pPr>
          </a:lstStyle>
          <a:p>
            <a:r>
              <a:rPr lang="es-ES" noProof="0"/>
              <a:t>At a glance – our views</a:t>
            </a:r>
            <a:endParaRPr lang="es-ES" noProof="0" dirty="0"/>
          </a:p>
        </p:txBody>
      </p:sp>
      <p:sp>
        <p:nvSpPr>
          <p:cNvPr id="17" name="Text Placeholder"/>
          <p:cNvSpPr>
            <a:spLocks noGrp="1"/>
          </p:cNvSpPr>
          <p:nvPr>
            <p:ph type="body" sz="quarter" idx="30" hasCustomPrompt="1"/>
          </p:nvPr>
        </p:nvSpPr>
        <p:spPr>
          <a:xfrm>
            <a:off x="3585600" y="1066799"/>
            <a:ext cx="5943600" cy="841248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101882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lang="en-GB" sz="1100" b="0" i="1" kern="120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/>
              <a:t>Insert text here</a:t>
            </a:r>
            <a:endParaRPr lang="es-ES" dirty="0"/>
          </a:p>
        </p:txBody>
      </p:sp>
      <p:sp>
        <p:nvSpPr>
          <p:cNvPr id="22" name="Content Placeholder 2"/>
          <p:cNvSpPr>
            <a:spLocks noGrp="1"/>
          </p:cNvSpPr>
          <p:nvPr>
            <p:ph sz="quarter" idx="31"/>
          </p:nvPr>
        </p:nvSpPr>
        <p:spPr>
          <a:xfrm>
            <a:off x="530352" y="2057400"/>
            <a:ext cx="2898648" cy="2359152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31" name="Content Placeholder 3"/>
          <p:cNvSpPr>
            <a:spLocks noGrp="1"/>
          </p:cNvSpPr>
          <p:nvPr>
            <p:ph sz="quarter" idx="32"/>
          </p:nvPr>
        </p:nvSpPr>
        <p:spPr>
          <a:xfrm>
            <a:off x="3584447" y="2057400"/>
            <a:ext cx="2898648" cy="2359152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33" name="Content Placeholder 4"/>
          <p:cNvSpPr>
            <a:spLocks noGrp="1"/>
          </p:cNvSpPr>
          <p:nvPr>
            <p:ph sz="quarter" idx="33"/>
          </p:nvPr>
        </p:nvSpPr>
        <p:spPr>
          <a:xfrm>
            <a:off x="6629399" y="2057400"/>
            <a:ext cx="2898648" cy="2359152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36" name="Content Placeholder 5"/>
          <p:cNvSpPr>
            <a:spLocks noGrp="1"/>
          </p:cNvSpPr>
          <p:nvPr>
            <p:ph sz="quarter" idx="34"/>
          </p:nvPr>
        </p:nvSpPr>
        <p:spPr>
          <a:xfrm>
            <a:off x="530352" y="4572000"/>
            <a:ext cx="2898648" cy="2359152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38" name="Content Placeholder 6"/>
          <p:cNvSpPr>
            <a:spLocks noGrp="1"/>
          </p:cNvSpPr>
          <p:nvPr>
            <p:ph sz="quarter" idx="35"/>
          </p:nvPr>
        </p:nvSpPr>
        <p:spPr>
          <a:xfrm>
            <a:off x="3584447" y="4572000"/>
            <a:ext cx="2898648" cy="2359152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40" name="Content Placeholder 7"/>
          <p:cNvSpPr>
            <a:spLocks noGrp="1"/>
          </p:cNvSpPr>
          <p:nvPr>
            <p:ph sz="quarter" idx="36"/>
          </p:nvPr>
        </p:nvSpPr>
        <p:spPr>
          <a:xfrm>
            <a:off x="6629399" y="4572000"/>
            <a:ext cx="2898648" cy="2359152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18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19" name="Report Date"/>
          <p:cNvSpPr txBox="1"/>
          <p:nvPr userDrawn="1">
            <p:custDataLst>
              <p:tags r:id="rId1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23" name="Page Number"/>
          <p:cNvSpPr txBox="1"/>
          <p:nvPr userDrawn="1">
            <p:custDataLst>
              <p:tags r:id="rId2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26" name="Presentation Disclaimer"/>
          <p:cNvSpPr txBox="1"/>
          <p:nvPr userDrawn="1">
            <p:custDataLst>
              <p:tags r:id="rId3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HeaderTOCPlaceholder"/>
          <p:cNvSpPr txBox="1"/>
          <p:nvPr userDrawn="1">
            <p:custDataLst>
              <p:tags r:id="rId4"/>
            </p:custDataLst>
          </p:nvPr>
        </p:nvSpPr>
        <p:spPr>
          <a:xfrm>
            <a:off x="3584448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4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5" name="Section Header"/>
          <p:cNvSpPr txBox="1"/>
          <p:nvPr userDrawn="1">
            <p:custDataLst>
              <p:tags r:id="rId6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14" name="Date/Filepath" hidden="1"/>
          <p:cNvSpPr txBox="1"/>
          <p:nvPr userDrawn="1">
            <p:custDataLst>
              <p:tags r:id="rId7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1" name="Slide Tags" hidden="1"/>
          <p:cNvSpPr txBox="1"/>
          <p:nvPr userDrawn="1"/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7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anner Statement"/>
          <p:cNvSpPr>
            <a:spLocks noGrp="1"/>
          </p:cNvSpPr>
          <p:nvPr>
            <p:ph type="title" hasCustomPrompt="1"/>
          </p:nvPr>
        </p:nvSpPr>
        <p:spPr>
          <a:xfrm>
            <a:off x="530352" y="1069848"/>
            <a:ext cx="4422648" cy="84124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100" b="1" i="0" kern="1200" baseline="0" noProof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noProof="0"/>
              <a:t>Insert heading here</a:t>
            </a:r>
            <a:r>
              <a:rPr lang="es-ES"/>
              <a:t> – Insert text here</a:t>
            </a:r>
            <a:endParaRPr lang="es-E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37" hasCustomPrompt="1"/>
          </p:nvPr>
        </p:nvSpPr>
        <p:spPr>
          <a:xfrm>
            <a:off x="5105399" y="1069975"/>
            <a:ext cx="4425696" cy="841375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100" b="1" i="1" kern="1200" baseline="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dirty="0"/>
              <a:t>Punto de vista de Q&amp;C – Texto añadido aquí no debe estar en negrita.</a:t>
            </a:r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2" y="2057400"/>
            <a:ext cx="8997696" cy="4882896"/>
          </a:xfrm>
        </p:spPr>
        <p:txBody>
          <a:bodyPr tIns="0" bIns="0"/>
          <a:lstStyle>
            <a:lvl5pPr>
              <a:defRPr/>
            </a:lvl5pPr>
            <a:lvl6pPr>
              <a:buAutoNum type="arabicPeriod"/>
              <a:defRPr/>
            </a:lvl6pPr>
            <a:lvl7pPr>
              <a:buAutoNum type="alphaLcPeriod"/>
              <a:defRPr/>
            </a:lvl7pPr>
            <a:lvl8pPr>
              <a:buAutoNum type="romanLcPeriod"/>
              <a:defRPr/>
            </a:lvl8pPr>
          </a:lstStyle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  <a:endParaRPr lang="es-ES" noProof="0" dirty="0"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wC Text"/>
          <p:cNvSpPr txBox="1"/>
          <p:nvPr userDrawn="1"/>
        </p:nvSpPr>
        <p:spPr>
          <a:xfrm>
            <a:off x="420688" y="7315200"/>
            <a:ext cx="274320" cy="45720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17" name="Report Date"/>
          <p:cNvSpPr txBox="1"/>
          <p:nvPr userDrawn="1">
            <p:custDataLst>
              <p:tags r:id="rId2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15" name="Page Number"/>
          <p:cNvSpPr txBox="1"/>
          <p:nvPr userDrawn="1">
            <p:custDataLst>
              <p:tags r:id="rId3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30" name="HeaderTOCPlaceholder"/>
          <p:cNvSpPr txBox="1"/>
          <p:nvPr userDrawn="1">
            <p:custDataLst>
              <p:tags r:id="rId4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9" name="Presentation Disclaimer"/>
          <p:cNvSpPr txBox="1"/>
          <p:nvPr userDrawn="1">
            <p:custDataLst>
              <p:tags r:id="rId5"/>
            </p:custDataLst>
          </p:nvPr>
        </p:nvSpPr>
        <p:spPr>
          <a:xfrm>
            <a:off x="3584448" y="7159752"/>
            <a:ext cx="1000274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Información pública</a:t>
            </a:r>
          </a:p>
        </p:txBody>
      </p:sp>
      <p:cxnSp>
        <p:nvCxnSpPr>
          <p:cNvPr id="35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552703" y="73152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 userDrawn="1">
            <p:custDataLst>
              <p:tags r:id="rId6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20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5" name="Section Header"/>
          <p:cNvSpPr txBox="1"/>
          <p:nvPr userDrawn="1">
            <p:custDataLst>
              <p:tags r:id="rId8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 userDrawn="1">
            <p:custDataLst>
              <p:tags r:id="rId9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23" name="Date/Filepath" hidden="1"/>
          <p:cNvSpPr txBox="1"/>
          <p:nvPr userDrawn="1">
            <p:custDataLst>
              <p:tags r:id="rId10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24" name="Slide Tags" hidden="1"/>
          <p:cNvSpPr txBox="1"/>
          <p:nvPr userDrawn="1">
            <p:custDataLst>
              <p:tags r:id="rId11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hape 4"/>
          <p:cNvCxnSpPr/>
          <p:nvPr/>
        </p:nvCxnSpPr>
        <p:spPr>
          <a:xfrm rot="5400000" flipH="1" flipV="1">
            <a:off x="4859020" y="-3749040"/>
            <a:ext cx="172720" cy="905256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740" y="777240"/>
            <a:ext cx="8884920" cy="103632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40" y="1986280"/>
            <a:ext cx="8884920" cy="5008880"/>
          </a:xfrm>
        </p:spPr>
        <p:txBody>
          <a:bodyPr>
            <a:noAutofit/>
          </a:bodyPr>
          <a:lstStyle>
            <a:lvl1pPr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defRPr sz="3600" baseline="0">
                <a:solidFill>
                  <a:schemeClr val="bg1"/>
                </a:solidFill>
              </a:defRPr>
            </a:lvl1pPr>
            <a:lvl2pPr marL="495262" indent="-293620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600">
                <a:solidFill>
                  <a:schemeClr val="bg1"/>
                </a:solidFill>
              </a:defRPr>
            </a:lvl2pPr>
            <a:lvl3pPr marL="795957" indent="-297157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600">
                <a:solidFill>
                  <a:schemeClr val="bg1"/>
                </a:solidFill>
              </a:defRPr>
            </a:lvl3pPr>
            <a:lvl4pPr marL="1096651" indent="-297157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600">
                <a:solidFill>
                  <a:schemeClr val="bg1"/>
                </a:solidFill>
              </a:defRPr>
            </a:lvl4pPr>
            <a:lvl5pPr marL="1494630" indent="-297157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600">
                <a:solidFill>
                  <a:schemeClr val="bg1"/>
                </a:solidFill>
              </a:defRPr>
            </a:lvl5pPr>
            <a:lvl6pPr marL="1795325" indent="-302464">
              <a:lnSpc>
                <a:spcPts val="4011"/>
              </a:lnSpc>
              <a:spcBef>
                <a:spcPts val="0"/>
              </a:spcBef>
              <a:spcAft>
                <a:spcPts val="67"/>
              </a:spcAft>
              <a:buClr>
                <a:schemeClr val="bg1"/>
              </a:buClr>
              <a:buFont typeface="Arial" pitchFamily="34" charset="0"/>
              <a:buNone/>
              <a:defRPr sz="3100">
                <a:solidFill>
                  <a:schemeClr val="bg1"/>
                </a:solidFill>
              </a:defRPr>
            </a:lvl6pPr>
            <a:lvl7pPr>
              <a:defRPr sz="3100">
                <a:solidFill>
                  <a:schemeClr val="bg1"/>
                </a:solidFill>
              </a:defRPr>
            </a:lvl7pPr>
            <a:lvl8pPr>
              <a:lnSpc>
                <a:spcPts val="4011"/>
              </a:lnSpc>
              <a:defRPr sz="3100">
                <a:solidFill>
                  <a:schemeClr val="bg1"/>
                </a:solidFill>
              </a:defRPr>
            </a:lvl8pPr>
            <a:lvl9pPr>
              <a:defRPr sz="31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86740" y="7167880"/>
            <a:ext cx="5783580" cy="172720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D526E1-DB78-48A7-B591-6AFB932AC951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r"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 Información pública</a:t>
            </a:r>
          </a:p>
        </p:txBody>
      </p:sp>
    </p:spTree>
    <p:extLst>
      <p:ext uri="{BB962C8B-B14F-4D97-AF65-F5344CB8AC3E}">
        <p14:creationId xmlns:p14="http://schemas.microsoft.com/office/powerpoint/2010/main" val="405923528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anner Statement"/>
          <p:cNvSpPr>
            <a:spLocks noGrp="1"/>
          </p:cNvSpPr>
          <p:nvPr>
            <p:ph type="title" hasCustomPrompt="1"/>
          </p:nvPr>
        </p:nvSpPr>
        <p:spPr>
          <a:xfrm>
            <a:off x="530352" y="1069848"/>
            <a:ext cx="4422648" cy="84124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100" b="1" i="0" kern="1200" baseline="0" noProof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noProof="0"/>
              <a:t>Insert heading here</a:t>
            </a:r>
            <a:r>
              <a:rPr lang="es-ES"/>
              <a:t> – Insert text here</a:t>
            </a:r>
            <a:endParaRPr lang="es-ES" dirty="0"/>
          </a:p>
        </p:txBody>
      </p:sp>
      <p:sp>
        <p:nvSpPr>
          <p:cNvPr id="35" name="Text Placeholder 27"/>
          <p:cNvSpPr>
            <a:spLocks noGrp="1"/>
          </p:cNvSpPr>
          <p:nvPr>
            <p:ph type="body" sz="quarter" idx="37" hasCustomPrompt="1"/>
          </p:nvPr>
        </p:nvSpPr>
        <p:spPr>
          <a:xfrm>
            <a:off x="5105399" y="1069975"/>
            <a:ext cx="4425696" cy="841375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100" b="1" i="1" kern="1200" baseline="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dirty="0"/>
              <a:t>Punto de vista de Q&amp;C – Texto añadido aquí no debe estar en negrita.</a:t>
            </a:r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2" y="2057400"/>
            <a:ext cx="4421981" cy="4882896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  <a:endParaRPr lang="es-ES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5106195" y="2057400"/>
            <a:ext cx="4425696" cy="4882896"/>
          </a:xfrm>
        </p:spPr>
        <p:txBody>
          <a:bodyPr tIns="0" bIns="0"/>
          <a:lstStyle>
            <a:lvl5pPr>
              <a:defRPr/>
            </a:lvl5pPr>
          </a:lstStyle>
          <a:p>
            <a:pPr lvl="0"/>
            <a:r>
              <a:rPr lang="es-ES" noProof="0" dirty="0" err="1"/>
              <a:t>Click</a:t>
            </a:r>
            <a:r>
              <a:rPr lang="es-ES" noProof="0" dirty="0"/>
              <a:t> to </a:t>
            </a:r>
            <a:r>
              <a:rPr lang="es-ES" noProof="0" dirty="0" err="1"/>
              <a:t>edit</a:t>
            </a:r>
            <a:r>
              <a:rPr lang="es-ES" noProof="0" dirty="0"/>
              <a:t> Master </a:t>
            </a:r>
            <a:r>
              <a:rPr lang="es-ES" noProof="0" dirty="0" err="1"/>
              <a:t>text</a:t>
            </a:r>
            <a:r>
              <a:rPr lang="es-ES" noProof="0" dirty="0"/>
              <a:t> </a:t>
            </a:r>
            <a:r>
              <a:rPr lang="es-ES" noProof="0" dirty="0" err="1"/>
              <a:t>styles</a:t>
            </a:r>
            <a:endParaRPr lang="es-ES" noProof="0" dirty="0"/>
          </a:p>
          <a:p>
            <a:pPr lvl="1"/>
            <a:r>
              <a:rPr lang="es-ES" noProof="0" dirty="0" err="1"/>
              <a:t>Second</a:t>
            </a:r>
            <a:r>
              <a:rPr lang="es-ES" noProof="0" dirty="0"/>
              <a:t> </a:t>
            </a:r>
            <a:r>
              <a:rPr lang="es-ES" noProof="0" dirty="0" err="1"/>
              <a:t>level</a:t>
            </a:r>
            <a:endParaRPr lang="es-ES" noProof="0" dirty="0"/>
          </a:p>
          <a:p>
            <a:pPr lvl="2"/>
            <a:r>
              <a:rPr lang="es-ES" noProof="0" dirty="0" err="1"/>
              <a:t>Third</a:t>
            </a:r>
            <a:r>
              <a:rPr lang="es-ES" noProof="0" dirty="0"/>
              <a:t> </a:t>
            </a:r>
            <a:r>
              <a:rPr lang="es-ES" noProof="0" dirty="0" err="1"/>
              <a:t>level</a:t>
            </a:r>
            <a:endParaRPr lang="es-ES" noProof="0" dirty="0"/>
          </a:p>
          <a:p>
            <a:pPr lvl="3"/>
            <a:r>
              <a:rPr lang="es-ES" noProof="0" dirty="0" err="1"/>
              <a:t>Fourth</a:t>
            </a:r>
            <a:r>
              <a:rPr lang="es-ES" noProof="0" dirty="0"/>
              <a:t> </a:t>
            </a:r>
            <a:r>
              <a:rPr lang="es-ES" noProof="0" dirty="0" err="1"/>
              <a:t>level</a:t>
            </a:r>
            <a:endParaRPr lang="es-ES" noProof="0" dirty="0"/>
          </a:p>
          <a:p>
            <a:pPr lvl="4"/>
            <a:r>
              <a:rPr lang="es-ES" noProof="0" dirty="0" err="1"/>
              <a:t>Fifth</a:t>
            </a:r>
            <a:r>
              <a:rPr lang="es-ES" noProof="0" dirty="0"/>
              <a:t> </a:t>
            </a:r>
            <a:r>
              <a:rPr lang="es-ES" noProof="0" dirty="0" err="1"/>
              <a:t>level</a:t>
            </a:r>
            <a:endParaRPr lang="es-ES" noProof="0" dirty="0"/>
          </a:p>
        </p:txBody>
      </p:sp>
      <p:sp>
        <p:nvSpPr>
          <p:cNvPr id="23" name="Report Date"/>
          <p:cNvSpPr txBox="1"/>
          <p:nvPr userDrawn="1">
            <p:custDataLst>
              <p:tags r:id="rId3"/>
            </p:custDataLst>
          </p:nvPr>
        </p:nvSpPr>
        <p:spPr>
          <a:xfrm>
            <a:off x="8819776" y="7159752"/>
            <a:ext cx="69890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Octubre 2022</a:t>
            </a:r>
          </a:p>
        </p:txBody>
      </p:sp>
      <p:sp>
        <p:nvSpPr>
          <p:cNvPr id="27" name="Page Number"/>
          <p:cNvSpPr txBox="1"/>
          <p:nvPr userDrawn="1">
            <p:custDataLst>
              <p:tags r:id="rId4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28" name="HeaderTOCPlaceholder"/>
          <p:cNvSpPr txBox="1"/>
          <p:nvPr userDrawn="1">
            <p:custDataLst>
              <p:tags r:id="rId5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33" name="Straight Connector 32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ection Header"/>
          <p:cNvSpPr txBox="1"/>
          <p:nvPr userDrawn="1">
            <p:custDataLst>
              <p:tags r:id="rId6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 userDrawn="1">
            <p:custDataLst>
              <p:tags r:id="rId7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24" name="Rectangle 23"/>
          <p:cNvSpPr/>
          <p:nvPr userDrawn="1">
            <p:custDataLst>
              <p:tags r:id="rId8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21" name="Date/Filepath" hidden="1"/>
          <p:cNvSpPr txBox="1"/>
          <p:nvPr userDrawn="1">
            <p:custDataLst>
              <p:tags r:id="rId9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9" name="Slide Tags" hidden="1"/>
          <p:cNvSpPr txBox="1"/>
          <p:nvPr userDrawn="1">
            <p:custDataLst>
              <p:tags r:id="rId10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6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Información</a:t>
            </a:r>
            <a:r>
              <a:rPr lang="es-PE" sz="800" b="0" baseline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 pública</a:t>
            </a:r>
            <a:endParaRPr lang="es-PE" sz="800" b="0" noProof="0" dirty="0">
              <a:solidFill>
                <a:schemeClr val="tx1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4EFF757-A237-41B5-93B7-5EC9112959F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165" y="-146248"/>
            <a:ext cx="1325563" cy="13255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Banner Statement"/>
          <p:cNvSpPr>
            <a:spLocks noGrp="1"/>
          </p:cNvSpPr>
          <p:nvPr>
            <p:ph type="title" hasCustomPrompt="1"/>
          </p:nvPr>
        </p:nvSpPr>
        <p:spPr>
          <a:xfrm>
            <a:off x="530352" y="1069848"/>
            <a:ext cx="4422648" cy="84124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100" b="1" i="0" kern="1200" baseline="0" noProof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noProof="0"/>
              <a:t>Insert heading here</a:t>
            </a:r>
            <a:r>
              <a:rPr lang="es-ES"/>
              <a:t> – Insert text here</a:t>
            </a:r>
            <a:endParaRPr lang="es-ES" dirty="0"/>
          </a:p>
        </p:txBody>
      </p:sp>
      <p:sp>
        <p:nvSpPr>
          <p:cNvPr id="53" name="Text Placeholder 27"/>
          <p:cNvSpPr>
            <a:spLocks noGrp="1"/>
          </p:cNvSpPr>
          <p:nvPr>
            <p:ph type="body" sz="quarter" idx="37" hasCustomPrompt="1"/>
          </p:nvPr>
        </p:nvSpPr>
        <p:spPr>
          <a:xfrm>
            <a:off x="5105399" y="1069975"/>
            <a:ext cx="4425696" cy="841375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100" b="1" i="1" kern="1200" baseline="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dirty="0"/>
              <a:t>Punto de vista de Q&amp;C – Texto añadido aquí no debe estar en negrita.</a:t>
            </a:r>
          </a:p>
          <a:p>
            <a:pPr lvl="0" algn="l" defTabSz="1018824" rtl="0" eaLnBrk="1" latinLnBrk="0" hangingPunct="1">
              <a:spcBef>
                <a:spcPct val="0"/>
              </a:spcBef>
              <a:buNone/>
            </a:pPr>
            <a:endParaRPr lang="es-ES" dirty="0"/>
          </a:p>
        </p:txBody>
      </p:sp>
      <p:sp>
        <p:nvSpPr>
          <p:cNvPr id="41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42" name="Report Date"/>
          <p:cNvSpPr txBox="1"/>
          <p:nvPr userDrawn="1">
            <p:custDataLst>
              <p:tags r:id="rId1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46" name="Page Number"/>
          <p:cNvSpPr txBox="1"/>
          <p:nvPr userDrawn="1">
            <p:custDataLst>
              <p:tags r:id="rId2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47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50" name="Presentation Disclaimer"/>
          <p:cNvSpPr txBox="1"/>
          <p:nvPr userDrawn="1">
            <p:custDataLst>
              <p:tags r:id="rId4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52" name="Straight Connector 51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2" name="Section Header"/>
          <p:cNvSpPr txBox="1"/>
          <p:nvPr userDrawn="1">
            <p:custDataLst>
              <p:tags r:id="rId6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 userDrawn="1">
            <p:custDataLst>
              <p:tags r:id="rId7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19" name="Rectangle 18"/>
          <p:cNvSpPr/>
          <p:nvPr userDrawn="1">
            <p:custDataLst>
              <p:tags r:id="rId8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30" name="Date/Filepath" hidden="1"/>
          <p:cNvSpPr txBox="1"/>
          <p:nvPr userDrawn="1">
            <p:custDataLst>
              <p:tags r:id="rId9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7" name="Slide Tags" hidden="1"/>
          <p:cNvSpPr txBox="1"/>
          <p:nvPr userDrawn="1">
            <p:custDataLst>
              <p:tags r:id="rId10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1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530352" y="1069848"/>
            <a:ext cx="8997696" cy="84124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800" b="1" i="1" kern="1200" baseline="0" noProof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noProof="0"/>
              <a:t>Insert banner statement here</a:t>
            </a:r>
            <a:endParaRPr lang="es-ES" dirty="0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2" y="2057400"/>
            <a:ext cx="8997696" cy="4882896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</a:p>
        </p:txBody>
      </p:sp>
      <p:sp>
        <p:nvSpPr>
          <p:cNvPr id="24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25" name="Report Date"/>
          <p:cNvSpPr txBox="1"/>
          <p:nvPr userDrawn="1">
            <p:custDataLst>
              <p:tags r:id="rId2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31" name="Page Number"/>
          <p:cNvSpPr txBox="1"/>
          <p:nvPr userDrawn="1">
            <p:custDataLst>
              <p:tags r:id="rId3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45" name="HeaderTOCPlaceholder"/>
          <p:cNvSpPr txBox="1"/>
          <p:nvPr userDrawn="1">
            <p:custDataLst>
              <p:tags r:id="rId4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8" name="Presentation Disclaimer"/>
          <p:cNvSpPr txBox="1"/>
          <p:nvPr userDrawn="1">
            <p:custDataLst>
              <p:tags r:id="rId5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50" name="Straight Connector 49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8" name="Section Header"/>
          <p:cNvSpPr txBox="1"/>
          <p:nvPr userDrawn="1">
            <p:custDataLst>
              <p:tags r:id="rId7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 userDrawn="1">
            <p:custDataLst>
              <p:tags r:id="rId8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22" name="Rectangle 21"/>
          <p:cNvSpPr/>
          <p:nvPr userDrawn="1">
            <p:custDataLst>
              <p:tags r:id="rId9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21" name="Date/Filepath" hidden="1"/>
          <p:cNvSpPr txBox="1"/>
          <p:nvPr userDrawn="1">
            <p:custDataLst>
              <p:tags r:id="rId10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9" name="Slide Tags" hidden="1"/>
          <p:cNvSpPr txBox="1"/>
          <p:nvPr userDrawn="1">
            <p:custDataLst>
              <p:tags r:id="rId11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6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530352" y="1069848"/>
            <a:ext cx="8997696" cy="84124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800" b="1" i="1" kern="1200" baseline="0" noProof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noProof="0"/>
              <a:t>Insert banner statement here</a:t>
            </a:r>
            <a:endParaRPr lang="es-ES" dirty="0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2" y="2057400"/>
            <a:ext cx="4425696" cy="4882896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5102352" y="2057400"/>
            <a:ext cx="4425696" cy="4882896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  <a:endParaRPr lang="es-ES" noProof="0" dirty="0"/>
          </a:p>
        </p:txBody>
      </p:sp>
      <p:sp>
        <p:nvSpPr>
          <p:cNvPr id="24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25" name="Report Date"/>
          <p:cNvSpPr txBox="1"/>
          <p:nvPr userDrawn="1">
            <p:custDataLst>
              <p:tags r:id="rId3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31" name="Page Number"/>
          <p:cNvSpPr txBox="1"/>
          <p:nvPr userDrawn="1">
            <p:custDataLst>
              <p:tags r:id="rId4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45" name="HeaderTOCPlaceholder"/>
          <p:cNvSpPr txBox="1"/>
          <p:nvPr userDrawn="1">
            <p:custDataLst>
              <p:tags r:id="rId5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8" name="Presentation Disclaimer"/>
          <p:cNvSpPr txBox="1"/>
          <p:nvPr userDrawn="1">
            <p:custDataLst>
              <p:tags r:id="rId6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50" name="Straight Connector 49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8" name="Section Header"/>
          <p:cNvSpPr txBox="1"/>
          <p:nvPr userDrawn="1">
            <p:custDataLst>
              <p:tags r:id="rId8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 userDrawn="1">
            <p:custDataLst>
              <p:tags r:id="rId9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20" name="Rectangle 19"/>
          <p:cNvSpPr/>
          <p:nvPr userDrawn="1">
            <p:custDataLst>
              <p:tags r:id="rId10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21" name="Date/Filepath" hidden="1"/>
          <p:cNvSpPr txBox="1"/>
          <p:nvPr userDrawn="1">
            <p:custDataLst>
              <p:tags r:id="rId11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9" name="Slide Tags" hidden="1"/>
          <p:cNvSpPr txBox="1"/>
          <p:nvPr userDrawn="1">
            <p:custDataLst>
              <p:tags r:id="rId12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2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Lar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530352" y="1069848"/>
            <a:ext cx="8997696" cy="84124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800" b="1" i="1" kern="1200" baseline="0" noProof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noProof="0"/>
              <a:t>Insert banner statement here</a:t>
            </a:r>
            <a:endParaRPr lang="es-ES" dirty="0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2" y="2057400"/>
            <a:ext cx="5956300" cy="4882896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6629401" y="2057400"/>
            <a:ext cx="2892552" cy="4882896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</a:p>
        </p:txBody>
      </p:sp>
      <p:sp>
        <p:nvSpPr>
          <p:cNvPr id="24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25" name="Report Date"/>
          <p:cNvSpPr txBox="1"/>
          <p:nvPr userDrawn="1">
            <p:custDataLst>
              <p:tags r:id="rId3"/>
            </p:custDataLst>
          </p:nvPr>
        </p:nvSpPr>
        <p:spPr>
          <a:xfrm>
            <a:off x="7928505" y="7159752"/>
            <a:ext cx="1590180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12017</a:t>
            </a:r>
          </a:p>
        </p:txBody>
      </p:sp>
      <p:sp>
        <p:nvSpPr>
          <p:cNvPr id="31" name="Page Number"/>
          <p:cNvSpPr txBox="1"/>
          <p:nvPr userDrawn="1">
            <p:custDataLst>
              <p:tags r:id="rId4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45" name="HeaderTOCPlaceholder"/>
          <p:cNvSpPr txBox="1"/>
          <p:nvPr userDrawn="1">
            <p:custDataLst>
              <p:tags r:id="rId5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8" name="Presentation Disclaimer"/>
          <p:cNvSpPr txBox="1"/>
          <p:nvPr userDrawn="1">
            <p:custDataLst>
              <p:tags r:id="rId6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50" name="Straight Connector 49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8" name="Section Header"/>
          <p:cNvSpPr txBox="1"/>
          <p:nvPr userDrawn="1">
            <p:custDataLst>
              <p:tags r:id="rId8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 userDrawn="1">
            <p:custDataLst>
              <p:tags r:id="rId9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20" name="Rectangle 19"/>
          <p:cNvSpPr/>
          <p:nvPr userDrawn="1">
            <p:custDataLst>
              <p:tags r:id="rId10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21" name="Date/Filepath" hidden="1"/>
          <p:cNvSpPr txBox="1"/>
          <p:nvPr userDrawn="1">
            <p:custDataLst>
              <p:tags r:id="rId11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19" name="Slide Tags" hidden="1"/>
          <p:cNvSpPr txBox="1"/>
          <p:nvPr userDrawn="1">
            <p:custDataLst>
              <p:tags r:id="rId12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2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530352" y="1069848"/>
            <a:ext cx="8997696" cy="84124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800" b="1" i="1" kern="1200" baseline="0" noProof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noProof="0"/>
              <a:t>Insert banner statement here</a:t>
            </a:r>
            <a:endParaRPr lang="es-ES" dirty="0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1" y="2057400"/>
            <a:ext cx="4422649" cy="2362200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  <a:endParaRPr lang="es-ES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530351" y="4572000"/>
            <a:ext cx="4422649" cy="2359152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  <a:endParaRPr lang="es-ES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3"/>
            </p:custDataLst>
          </p:nvPr>
        </p:nvSpPr>
        <p:spPr>
          <a:xfrm>
            <a:off x="5105400" y="2057400"/>
            <a:ext cx="4425696" cy="4882896"/>
          </a:xfrm>
        </p:spPr>
        <p:txBody>
          <a:bodyPr tIns="0" bIns="0"/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  <a:endParaRPr lang="es-ES" noProof="0" dirty="0"/>
          </a:p>
        </p:txBody>
      </p:sp>
      <p:sp>
        <p:nvSpPr>
          <p:cNvPr id="26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27" name="Report Date"/>
          <p:cNvSpPr txBox="1"/>
          <p:nvPr userDrawn="1">
            <p:custDataLst>
              <p:tags r:id="rId4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43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44" name="HeaderTOCPlaceholder"/>
          <p:cNvSpPr txBox="1"/>
          <p:nvPr userDrawn="1">
            <p:custDataLst>
              <p:tags r:id="rId6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8" name="Presentation Disclaimer"/>
          <p:cNvSpPr txBox="1"/>
          <p:nvPr userDrawn="1">
            <p:custDataLst>
              <p:tags r:id="rId7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50" name="Straight Connector 49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5364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8" name="Section Header"/>
          <p:cNvSpPr txBox="1"/>
          <p:nvPr userDrawn="1">
            <p:custDataLst>
              <p:tags r:id="rId9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 userDrawn="1">
            <p:custDataLst>
              <p:tags r:id="rId10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21" name="Rectangle 20"/>
          <p:cNvSpPr/>
          <p:nvPr userDrawn="1">
            <p:custDataLst>
              <p:tags r:id="rId11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25" name="Date/Filepath" hidden="1"/>
          <p:cNvSpPr txBox="1"/>
          <p:nvPr userDrawn="1">
            <p:custDataLst>
              <p:tags r:id="rId12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20" name="Slide Tags" hidden="1"/>
          <p:cNvSpPr txBox="1"/>
          <p:nvPr userDrawn="1">
            <p:custDataLst>
              <p:tags r:id="rId13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2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hree Large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anner Statement"/>
          <p:cNvSpPr>
            <a:spLocks noGrp="1"/>
          </p:cNvSpPr>
          <p:nvPr>
            <p:ph type="title" hasCustomPrompt="1"/>
          </p:nvPr>
        </p:nvSpPr>
        <p:spPr>
          <a:xfrm>
            <a:off x="530352" y="1069848"/>
            <a:ext cx="8997696" cy="84124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spcBef>
                <a:spcPct val="0"/>
              </a:spcBef>
              <a:buNone/>
              <a:defRPr lang="en-GB" sz="1800" b="1" i="1" kern="1200" baseline="0" noProof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1018824" rtl="0" eaLnBrk="1" latinLnBrk="0" hangingPunct="1">
              <a:spcBef>
                <a:spcPct val="0"/>
              </a:spcBef>
              <a:buNone/>
            </a:pPr>
            <a:r>
              <a:rPr lang="es-ES" noProof="0"/>
              <a:t>Insert banner statement here</a:t>
            </a:r>
            <a:endParaRPr lang="es-ES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530352" y="2057400"/>
            <a:ext cx="4425696" cy="1527048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5102352" y="2057400"/>
            <a:ext cx="4425696" cy="1527048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530352" y="3733800"/>
            <a:ext cx="8997696" cy="3200400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23" name="PwC Text"/>
          <p:cNvSpPr txBox="1"/>
          <p:nvPr userDrawn="1"/>
        </p:nvSpPr>
        <p:spPr>
          <a:xfrm>
            <a:off x="530352" y="7315200"/>
            <a:ext cx="274320" cy="107157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s-ES" sz="900" noProof="1">
                <a:latin typeface="+mn-lt"/>
                <a:cs typeface="Arial" pitchFamily="34" charset="0"/>
              </a:rPr>
              <a:t>Q&amp;C</a:t>
            </a:r>
          </a:p>
        </p:txBody>
      </p:sp>
      <p:sp>
        <p:nvSpPr>
          <p:cNvPr id="25" name="Report Date"/>
          <p:cNvSpPr txBox="1"/>
          <p:nvPr userDrawn="1">
            <p:custDataLst>
              <p:tags r:id="rId1"/>
            </p:custDataLst>
          </p:nvPr>
        </p:nvSpPr>
        <p:spPr>
          <a:xfrm>
            <a:off x="7992626" y="7159752"/>
            <a:ext cx="152605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s-ES" sz="900" noProof="1">
                <a:latin typeface="+mn-lt"/>
              </a:rPr>
              <a:t>viernes, 10 de marzo de 2017</a:t>
            </a:r>
          </a:p>
        </p:txBody>
      </p:sp>
      <p:sp>
        <p:nvSpPr>
          <p:cNvPr id="45" name="Page Number"/>
          <p:cNvSpPr txBox="1"/>
          <p:nvPr userDrawn="1">
            <p:custDataLst>
              <p:tags r:id="rId2"/>
            </p:custDataLst>
          </p:nvPr>
        </p:nvSpPr>
        <p:spPr>
          <a:xfrm>
            <a:off x="9217152" y="7315200"/>
            <a:ext cx="320040" cy="15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s-ES" sz="900" noProof="1"/>
          </a:p>
        </p:txBody>
      </p:sp>
      <p:sp>
        <p:nvSpPr>
          <p:cNvPr id="46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s-ES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9" name="Presentation Disclaimer"/>
          <p:cNvSpPr txBox="1"/>
          <p:nvPr userDrawn="1">
            <p:custDataLst>
              <p:tags r:id="rId4"/>
            </p:custDataLst>
          </p:nvPr>
        </p:nvSpPr>
        <p:spPr>
          <a:xfrm>
            <a:off x="3584448" y="7159752"/>
            <a:ext cx="1846659" cy="1384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s-ES" sz="900" noProof="1"/>
              <a:t>Estrictamente privado y confidencial</a:t>
            </a:r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530352" y="7159752"/>
            <a:ext cx="289864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31" name="Section Header"/>
          <p:cNvSpPr txBox="1"/>
          <p:nvPr userDrawn="1">
            <p:custDataLst>
              <p:tags r:id="rId6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s-ES" sz="900" noProof="1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 userDrawn="1">
            <p:custDataLst>
              <p:tags r:id="rId7"/>
            </p:custDataLst>
          </p:nvPr>
        </p:nvSpPr>
        <p:spPr>
          <a:xfrm>
            <a:off x="-2514600" y="530099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endParaRPr lang="es-ES" noProof="1"/>
          </a:p>
        </p:txBody>
      </p:sp>
      <p:sp>
        <p:nvSpPr>
          <p:cNvPr id="26" name="Rectangle 25"/>
          <p:cNvSpPr/>
          <p:nvPr userDrawn="1">
            <p:custDataLst>
              <p:tags r:id="rId8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/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/>
              <a:t>Por favor sigue estos pasos:</a:t>
            </a:r>
          </a:p>
          <a:p>
            <a:r>
              <a:rPr lang="es-ES" noProof="1"/>
              <a:t>Teclea ‘Divider’ en la caja de control de abajo.</a:t>
            </a:r>
          </a:p>
          <a:p>
            <a:r>
              <a:rPr lang="es-ES" noProof="1"/>
              <a:t>Haz click en Smart ‘Divider’ en la barra de herramientas.</a:t>
            </a:r>
          </a:p>
          <a:p>
            <a:r>
              <a:rPr lang="es-ES" noProof="1"/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/>
              <a:t>Haz click en ‘Update’. El título de diapositiva debería aparecer en todos los índices.</a:t>
            </a:r>
          </a:p>
          <a:p>
            <a:r>
              <a:rPr lang="es-ES" noProof="1"/>
              <a:t>Para suprimir el título de la slide del índice, borra el texto en la caja de ‘Divider’ y haz click en ‘Update’ </a:t>
            </a:r>
          </a:p>
        </p:txBody>
      </p:sp>
      <p:sp>
        <p:nvSpPr>
          <p:cNvPr id="22" name="Date/Filepath" hidden="1"/>
          <p:cNvSpPr txBox="1"/>
          <p:nvPr userDrawn="1">
            <p:custDataLst>
              <p:tags r:id="rId9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s-ES" sz="900" noProof="1"/>
              <a:t>01/11/2014 C:\Users\rpaulet\AppData\Local\Temp\notesF3B52A\Informe de TS (CDO-RPP)_30102014.pptx</a:t>
            </a:r>
          </a:p>
        </p:txBody>
      </p:sp>
      <p:sp>
        <p:nvSpPr>
          <p:cNvPr id="21" name="Slide Tags" hidden="1"/>
          <p:cNvSpPr txBox="1"/>
          <p:nvPr userDrawn="1">
            <p:custDataLst>
              <p:tags r:id="rId10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noProof="1"/>
              <a:t>Slide Tags</a:t>
            </a: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aClassificationLabel"/>
          <p:cNvSpPr txBox="1"/>
          <p:nvPr userDrawn="1"/>
        </p:nvSpPr>
        <p:spPr>
          <a:xfrm>
            <a:off x="7010400" y="7543800"/>
            <a:ext cx="2540000" cy="1231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s-PE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DC0 - Información pública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rid" hidden="1"/>
          <p:cNvGrpSpPr/>
          <p:nvPr>
            <p:custDataLst>
              <p:tags r:id="rId2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108" name="Group 107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43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7" name="Group 10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5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57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10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50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9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9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9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9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5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52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9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9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9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9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4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5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64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8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8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8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8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3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65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70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7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7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8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8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1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77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82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66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67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68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69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2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71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76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72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73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74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75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0352" y="1069848"/>
            <a:ext cx="8997696" cy="8412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s-ES" noProof="0"/>
              <a:t>Click to edit Master title style</a:t>
            </a:r>
            <a:endParaRPr lang="es-E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057400"/>
            <a:ext cx="8997696" cy="4881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  <a:p>
            <a:pPr lvl="3"/>
            <a:r>
              <a:rPr lang="es-ES" noProof="0"/>
              <a:t>Fourth level</a:t>
            </a:r>
          </a:p>
          <a:p>
            <a:pPr lvl="4"/>
            <a:r>
              <a:rPr lang="es-ES" noProof="0"/>
              <a:t>Fifth level</a:t>
            </a:r>
            <a:endParaRPr lang="es-E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45552" y="7086600"/>
            <a:ext cx="1673352" cy="15544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421298-5ECC-4ECF-8253-524571409FFE}" type="datetimeFigureOut">
              <a:rPr lang="es-ES" smtClean="0"/>
              <a:pPr/>
              <a:t>19/11/2022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352" y="7086600"/>
            <a:ext cx="5779008" cy="15544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5552" y="7242048"/>
            <a:ext cx="1673352" cy="15544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D5A39AF-FEF5-47AB-AA80-4C0BD4A8B092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27" r:id="rId2"/>
    <p:sldLayoutId id="2147483728" r:id="rId3"/>
    <p:sldLayoutId id="2147483703" r:id="rId4"/>
    <p:sldLayoutId id="2147483729" r:id="rId5"/>
    <p:sldLayoutId id="2147483701" r:id="rId6"/>
    <p:sldLayoutId id="2147483700" r:id="rId7"/>
    <p:sldLayoutId id="2147483697" r:id="rId8"/>
    <p:sldLayoutId id="2147483720" r:id="rId9"/>
    <p:sldLayoutId id="2147483696" r:id="rId10"/>
    <p:sldLayoutId id="2147483705" r:id="rId11"/>
    <p:sldLayoutId id="2147483688" r:id="rId12"/>
    <p:sldLayoutId id="2147483721" r:id="rId13"/>
    <p:sldLayoutId id="2147483730" r:id="rId14"/>
    <p:sldLayoutId id="2147483711" r:id="rId15"/>
    <p:sldLayoutId id="2147483708" r:id="rId16"/>
    <p:sldLayoutId id="2147483722" r:id="rId17"/>
    <p:sldLayoutId id="2147483731" r:id="rId18"/>
    <p:sldLayoutId id="2147483732" r:id="rId19"/>
    <p:sldLayoutId id="2147483735" r:id="rId20"/>
  </p:sldLayoutIdLst>
  <p:txStyles>
    <p:titleStyle>
      <a:lvl1pPr algn="l" defTabSz="1018824" rtl="0" eaLnBrk="1" latinLnBrk="0" hangingPunct="1">
        <a:spcBef>
          <a:spcPct val="0"/>
        </a:spcBef>
        <a:buNone/>
        <a:defRPr sz="1400" b="1" i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Wingdings" pitchFamily="2" charset="2"/>
        <a:buNone/>
        <a:tabLst/>
        <a:defRPr sz="11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34950" marR="0" indent="-2286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Times New Roman" pitchFamily="18" charset="0"/>
        <a:buChar char="•"/>
        <a:tabLst/>
        <a:defRPr sz="11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468000" marR="0" indent="-2304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Arial" pitchFamily="34" charset="0"/>
        <a:buChar char="-"/>
        <a:tabLst/>
        <a:defRPr sz="11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694800" marR="0" indent="-2304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Georgia" pitchFamily="18" charset="0"/>
        <a:buChar char="◦"/>
        <a:tabLst/>
        <a:defRPr sz="11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914400" marR="0" indent="-2286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Georgia" pitchFamily="18" charset="0"/>
        <a:buChar char="›"/>
        <a:tabLst/>
        <a:defRPr sz="11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34000" indent="-230400" algn="l" defTabSz="101882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rabicPeriod"/>
        <a:defRPr lang="en-GB" sz="1100" kern="1200" baseline="0" noProof="0" dirty="0" smtClean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468000" indent="-228600" algn="l" defTabSz="101882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lphaLcPeriod"/>
        <a:defRPr lang="en-GB" sz="1100" kern="1200" baseline="0" noProof="0" dirty="0" smtClean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694800" indent="-228600" algn="l" defTabSz="101882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romanLcPeriod"/>
        <a:defRPr lang="en-GB" sz="1100" kern="1200" baseline="0" noProof="0" dirty="0" smtClean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0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lang="en-GB" sz="1100" b="1" kern="1200" baseline="0" noProof="0" dirty="0" smtClean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5" Type="http://schemas.openxmlformats.org/officeDocument/2006/relationships/image" Target="../media/image2.jp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0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03.xml"/><Relationship Id="rId7" Type="http://schemas.openxmlformats.org/officeDocument/2006/relationships/image" Target="../media/image3.png"/><Relationship Id="rId2" Type="http://schemas.openxmlformats.org/officeDocument/2006/relationships/tags" Target="../tags/tag202.xml"/><Relationship Id="rId1" Type="http://schemas.openxmlformats.org/officeDocument/2006/relationships/tags" Target="../tags/tag201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0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" Type="http://schemas.openxmlformats.org/officeDocument/2006/relationships/tags" Target="../tags/tag205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0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0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" Type="http://schemas.openxmlformats.org/officeDocument/2006/relationships/tags" Target="../tags/tag210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17.xml"/><Relationship Id="rId2" Type="http://schemas.openxmlformats.org/officeDocument/2006/relationships/tags" Target="../tags/tag216.xml"/><Relationship Id="rId1" Type="http://schemas.openxmlformats.org/officeDocument/2006/relationships/tags" Target="../tags/tag215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7" Type="http://schemas.openxmlformats.org/officeDocument/2006/relationships/image" Target="../media/image4.emf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7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2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2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tags" Target="../tags/tag230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3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" Type="http://schemas.openxmlformats.org/officeDocument/2006/relationships/tags" Target="../tags/tag234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3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" Type="http://schemas.openxmlformats.org/officeDocument/2006/relationships/tags" Target="../tags/tag238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4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" Type="http://schemas.openxmlformats.org/officeDocument/2006/relationships/tags" Target="../tags/tag242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4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248.xml"/><Relationship Id="rId2" Type="http://schemas.openxmlformats.org/officeDocument/2006/relationships/tags" Target="../tags/tag247.xml"/><Relationship Id="rId1" Type="http://schemas.openxmlformats.org/officeDocument/2006/relationships/tags" Target="../tags/tag246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4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8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" Type="http://schemas.openxmlformats.org/officeDocument/2006/relationships/tags" Target="../tags/tag250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5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" Type="http://schemas.openxmlformats.org/officeDocument/2006/relationships/tags" Target="../tags/tag254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5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" Type="http://schemas.openxmlformats.org/officeDocument/2006/relationships/tags" Target="../tags/tag258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6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264.xml"/><Relationship Id="rId2" Type="http://schemas.openxmlformats.org/officeDocument/2006/relationships/tags" Target="../tags/tag263.xml"/><Relationship Id="rId1" Type="http://schemas.openxmlformats.org/officeDocument/2006/relationships/tags" Target="../tags/tag262.xml"/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6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" Type="http://schemas.openxmlformats.org/officeDocument/2006/relationships/tags" Target="../tags/tag266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6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8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" Type="http://schemas.openxmlformats.org/officeDocument/2006/relationships/tags" Target="../tags/tag186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8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9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9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9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9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5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6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0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7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8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4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9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8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2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6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0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2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3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4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5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6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492696" y="2806080"/>
            <a:ext cx="5943600" cy="373949"/>
          </a:xfrm>
        </p:spPr>
        <p:txBody>
          <a:bodyPr/>
          <a:lstStyle/>
          <a:p>
            <a:r>
              <a:rPr lang="es-PE" sz="2700" dirty="0"/>
              <a:t>CONTABILIDAD DE COSTOS</a:t>
            </a:r>
          </a:p>
        </p:txBody>
      </p:sp>
      <p:pic>
        <p:nvPicPr>
          <p:cNvPr id="60" name="Imagen 5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4" y="3818340"/>
            <a:ext cx="6299455" cy="25881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Precio de Venta</a:t>
            </a: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7837171" y="3088299"/>
            <a:ext cx="1943161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MX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4</a:t>
            </a:r>
            <a:endParaRPr lang="es-PE" sz="24268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64061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Valor de venta</a:t>
            </a:r>
            <a:endParaRPr lang="es-PE" altLang="es-PE" dirty="0"/>
          </a:p>
        </p:txBody>
      </p:sp>
      <p:pic>
        <p:nvPicPr>
          <p:cNvPr id="58" name="Picture 2">
            <a:extLst>
              <a:ext uri="{FF2B5EF4-FFF2-40B4-BE49-F238E27FC236}">
                <a16:creationId xmlns:a16="http://schemas.microsoft.com/office/drawing/2014/main" id="{B752C3B5-D929-49D4-89C6-E383C56D3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807" y="1793081"/>
            <a:ext cx="6502631" cy="418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72643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>
                <a:solidFill>
                  <a:schemeClr val="tx1"/>
                </a:solidFill>
              </a:rPr>
              <a:t>Valor </a:t>
            </a:r>
            <a:r>
              <a:rPr lang="es-PE" altLang="es-PE" sz="2800" dirty="0">
                <a:solidFill>
                  <a:schemeClr val="tx1"/>
                </a:solidFill>
              </a:rPr>
              <a:t>de venta</a:t>
            </a:r>
            <a:endParaRPr lang="es-PE" altLang="es-PE" dirty="0"/>
          </a:p>
        </p:txBody>
      </p:sp>
      <p:graphicFrame>
        <p:nvGraphicFramePr>
          <p:cNvPr id="59" name="3 Tabla">
            <a:extLst>
              <a:ext uri="{FF2B5EF4-FFF2-40B4-BE49-F238E27FC236}">
                <a16:creationId xmlns:a16="http://schemas.microsoft.com/office/drawing/2014/main" id="{05FBE65B-96C1-4EF0-870E-0ACADE301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215559"/>
              </p:ext>
            </p:extLst>
          </p:nvPr>
        </p:nvGraphicFramePr>
        <p:xfrm>
          <a:off x="785813" y="1843087"/>
          <a:ext cx="7529513" cy="4000500"/>
        </p:xfrm>
        <a:graphic>
          <a:graphicData uri="http://schemas.openxmlformats.org/drawingml/2006/table">
            <a:tbl>
              <a:tblPr firstRow="1" firstCol="1" bandRow="1"/>
              <a:tblGrid>
                <a:gridCol w="2509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0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0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En una Empresa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Industrial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En una Empresa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Comercial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En una Empresa de Servicios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Utilidad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(+)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  <a:latin typeface="Arial"/>
                          <a:ea typeface="MS Mincho"/>
                          <a:cs typeface="Times New Roman"/>
                        </a:rPr>
                        <a:t>Utilidad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b="1">
                          <a:effectLst/>
                          <a:latin typeface="Arial"/>
                          <a:ea typeface="MS Mincho"/>
                          <a:cs typeface="Times New Roman"/>
                        </a:rPr>
                        <a:t>(+)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Utilidad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(+)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PE" sz="1200" b="1">
                          <a:effectLst/>
                          <a:latin typeface="Arial"/>
                          <a:ea typeface="MS Mincho"/>
                          <a:cs typeface="Times New Roman"/>
                        </a:rPr>
                        <a:t>Gastos Operativos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PE" sz="1200" b="1">
                          <a:effectLst/>
                          <a:latin typeface="Arial"/>
                          <a:ea typeface="MS Mincho"/>
                          <a:cs typeface="Times New Roman"/>
                        </a:rPr>
                        <a:t>Gastos Operativos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Gastos Operativos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Administrativos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Financieros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De Ventas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PE" sz="1200" b="1" dirty="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(+)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Administrativos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Financieros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De Ventas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PE" sz="1200" b="1" dirty="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(+)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Administrativos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Financieros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De Ventas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PE" sz="1200" b="1" dirty="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(+)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PE" sz="1200" b="1">
                          <a:effectLst/>
                          <a:latin typeface="Arial"/>
                          <a:ea typeface="MS Mincho"/>
                          <a:cs typeface="Times New Roman"/>
                        </a:rPr>
                        <a:t>Costo de Producción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PE" sz="1200" b="1">
                          <a:effectLst/>
                          <a:latin typeface="Arial"/>
                          <a:ea typeface="MS Mincho"/>
                          <a:cs typeface="Times New Roman"/>
                        </a:rPr>
                        <a:t>Costo de Ventas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PE" sz="1200" b="1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Costo de los Servicios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>
                          <a:effectLst/>
                          <a:latin typeface="Arial"/>
                          <a:ea typeface="MS Mincho"/>
                          <a:cs typeface="Times New Roman"/>
                        </a:rPr>
                        <a:t>Mano de Obra Directa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>
                          <a:effectLst/>
                          <a:latin typeface="Arial"/>
                          <a:ea typeface="MS Mincho"/>
                          <a:cs typeface="Times New Roman"/>
                        </a:rPr>
                        <a:t>Materia Prima Directa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>
                          <a:effectLst/>
                          <a:latin typeface="Arial"/>
                          <a:ea typeface="MS Mincho"/>
                          <a:cs typeface="Times New Roman"/>
                        </a:rPr>
                        <a:t>Costos Indirectos de Fabricación.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>
                          <a:effectLst/>
                          <a:latin typeface="Arial"/>
                          <a:ea typeface="MS Mincho"/>
                          <a:cs typeface="Times New Roman"/>
                        </a:rPr>
                        <a:t>Valor de compra de las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  <a:latin typeface="Arial"/>
                          <a:ea typeface="MS Mincho"/>
                          <a:cs typeface="Times New Roman"/>
                        </a:rPr>
                        <a:t>      Mercaderías adquiridas 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  <a:latin typeface="Arial"/>
                          <a:ea typeface="MS Mincho"/>
                          <a:cs typeface="Times New Roman"/>
                        </a:rPr>
                        <a:t>      para las ventas</a:t>
                      </a:r>
                      <a:endParaRPr lang="es-PE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Valor de compra de los 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228600" algn="just"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  <a:latin typeface="Arial"/>
                          <a:ea typeface="MS Mincho"/>
                          <a:cs typeface="Times New Roman"/>
                        </a:rPr>
                        <a:t>Insumos y servicios             utilizados</a:t>
                      </a:r>
                      <a:endParaRPr lang="es-PE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995211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 y Control de Materia Prima</a:t>
            </a: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7837171" y="3088299"/>
            <a:ext cx="1829347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MX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5</a:t>
            </a:r>
            <a:endParaRPr lang="es-PE" sz="24268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86880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14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Control de inventarios</a:t>
            </a:r>
            <a:endParaRPr lang="es-PE" altLang="es-PE" dirty="0"/>
          </a:p>
        </p:txBody>
      </p:sp>
      <p:graphicFrame>
        <p:nvGraphicFramePr>
          <p:cNvPr id="58" name="2 Tabla">
            <a:extLst>
              <a:ext uri="{FF2B5EF4-FFF2-40B4-BE49-F238E27FC236}">
                <a16:creationId xmlns:a16="http://schemas.microsoft.com/office/drawing/2014/main" id="{09FCC373-8EBF-4B89-A114-60C5C1AA6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611806"/>
              </p:ext>
            </p:extLst>
          </p:nvPr>
        </p:nvGraphicFramePr>
        <p:xfrm>
          <a:off x="1489652" y="1559052"/>
          <a:ext cx="6026150" cy="2857500"/>
        </p:xfrm>
        <a:graphic>
          <a:graphicData uri="http://schemas.openxmlformats.org/drawingml/2006/table">
            <a:tbl>
              <a:tblPr firstRow="1" firstCol="1" bandRow="1"/>
              <a:tblGrid>
                <a:gridCol w="494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9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56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99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56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99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90500">
                <a:tc gridSpan="10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TARJETA KARDEX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METODO PEPS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 dirty="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Fecha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Entradas o compras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Salidas o consumo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Saldos o  existencias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Costo unitario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Costo unitario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Costo unitario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02-Ene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8,500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10.10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85,850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05-Ene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16,000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11.20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179,200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16,000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11.20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179,200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10-Ene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8,500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10.10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85,850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10.10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11,500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11.20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128,800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4,500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11.20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50,400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13-Ene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15,000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11.70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175,500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15,000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11.70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175,500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18-Ene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7,500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13.10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98,250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7,500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13.10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98,250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27-Ene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4,500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11.20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50,400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11.20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6,000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11.70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70,200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9,000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11.70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105,300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31-Ene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8,000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11.70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93,600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1,000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11.70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11,700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7,500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13.10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98,250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60" name="4 Tabla">
            <a:extLst>
              <a:ext uri="{FF2B5EF4-FFF2-40B4-BE49-F238E27FC236}">
                <a16:creationId xmlns:a16="http://schemas.microsoft.com/office/drawing/2014/main" id="{EB38CCAA-621E-4658-A6D2-26906123E8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054773"/>
              </p:ext>
            </p:extLst>
          </p:nvPr>
        </p:nvGraphicFramePr>
        <p:xfrm>
          <a:off x="1390984" y="4631013"/>
          <a:ext cx="6292850" cy="2439162"/>
        </p:xfrm>
        <a:graphic>
          <a:graphicData uri="http://schemas.openxmlformats.org/drawingml/2006/table">
            <a:tbl>
              <a:tblPr firstRow="1" firstCol="1" bandRow="1"/>
              <a:tblGrid>
                <a:gridCol w="671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5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19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70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19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70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90500">
                <a:tc gridSpan="10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TARJETA KARDEX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METODO PROMEDIO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 dirty="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Fecha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Entradas o compras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Salidas o consumo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Saldos o  existencias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Costo unitario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Costo unitario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Costo unitario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S.INICIAL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250.00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30,000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06-Sep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238.57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16,700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190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245.79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46,700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08-Sep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183.05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14,644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270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227.20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61,344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12-Sep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227.20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24,992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160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227.20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36,352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19-Sep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238.00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11,900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210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229.77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48,252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25-Sep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229.77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22,977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110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229.77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25,275</a:t>
                      </a:r>
                      <a:endParaRPr lang="es-P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PE" sz="1100" dirty="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48005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de Mano de Obra y CIF</a:t>
            </a: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7837171" y="3088299"/>
            <a:ext cx="1946367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MX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6</a:t>
            </a:r>
            <a:endParaRPr lang="es-PE" sz="24268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32854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16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Control de Mano de Obra y CIF</a:t>
            </a:r>
            <a:endParaRPr lang="es-PE" altLang="es-PE" dirty="0"/>
          </a:p>
        </p:txBody>
      </p:sp>
      <p:sp>
        <p:nvSpPr>
          <p:cNvPr id="59" name="Nube 58">
            <a:extLst>
              <a:ext uri="{FF2B5EF4-FFF2-40B4-BE49-F238E27FC236}">
                <a16:creationId xmlns:a16="http://schemas.microsoft.com/office/drawing/2014/main" id="{A821C521-816E-464C-81E7-E704D4FB4E09}"/>
              </a:ext>
            </a:extLst>
          </p:cNvPr>
          <p:cNvSpPr/>
          <p:nvPr/>
        </p:nvSpPr>
        <p:spPr>
          <a:xfrm>
            <a:off x="996752" y="2402351"/>
            <a:ext cx="4538935" cy="2131379"/>
          </a:xfrm>
          <a:prstGeom prst="cloud">
            <a:avLst/>
          </a:prstGeom>
          <a:solidFill>
            <a:schemeClr val="accent5"/>
          </a:solidFill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>
                <a:solidFill>
                  <a:schemeClr val="bg1"/>
                </a:solidFill>
                <a:latin typeface="Arial" panose="020B0604020202020204" pitchFamily="34" charset="0"/>
              </a:rPr>
              <a:t>Mantener el control de horas hombres y reconocimiento de cargas sociales de manera </a:t>
            </a:r>
            <a:r>
              <a:rPr lang="es-MX" sz="1400" b="1" dirty="0" err="1">
                <a:solidFill>
                  <a:schemeClr val="bg1"/>
                </a:solidFill>
                <a:latin typeface="Arial" panose="020B0604020202020204" pitchFamily="34" charset="0"/>
              </a:rPr>
              <a:t>lineas</a:t>
            </a:r>
            <a:endParaRPr lang="es-PE" sz="14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680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Costo de Producción,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 de Ventas y el Estado de Resultados</a:t>
            </a: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7837171" y="3088299"/>
            <a:ext cx="2039341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MX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8</a:t>
            </a:r>
            <a:endParaRPr lang="es-PE" sz="24268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57501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18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Costo de ventas y el estado de resultados</a:t>
            </a:r>
            <a:endParaRPr lang="es-PE" altLang="es-PE" dirty="0"/>
          </a:p>
        </p:txBody>
      </p:sp>
      <p:pic>
        <p:nvPicPr>
          <p:cNvPr id="58" name="Picture 2">
            <a:extLst>
              <a:ext uri="{FF2B5EF4-FFF2-40B4-BE49-F238E27FC236}">
                <a16:creationId xmlns:a16="http://schemas.microsoft.com/office/drawing/2014/main" id="{E4EAAECC-8F68-4988-AC4F-DAAE83EAF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992" y="2035690"/>
            <a:ext cx="7465263" cy="43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1438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Caso Práctico</a:t>
            </a: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3692254" y="3088299"/>
            <a:ext cx="6357831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MX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9-10</a:t>
            </a:r>
            <a:endParaRPr lang="es-PE" sz="24268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0754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Costos vs gastos, elementos del costo y relación entre tipos de costos</a:t>
            </a:r>
          </a:p>
          <a:p>
            <a:pPr marL="464241" indent="-464241">
              <a:spcBef>
                <a:spcPts val="0"/>
              </a:spcBef>
              <a:defRPr/>
            </a:pP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7837171" y="3088299"/>
            <a:ext cx="1521570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PE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59243135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Elaboración de EEFF</a:t>
            </a: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6613376" y="3088299"/>
            <a:ext cx="2858475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MX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11</a:t>
            </a:r>
            <a:endParaRPr lang="es-PE" sz="24268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0600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de EEFF – Ajustes y/o reclasificaciones</a:t>
            </a: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6613376" y="3088299"/>
            <a:ext cx="3259226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MX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12</a:t>
            </a:r>
            <a:endParaRPr lang="es-PE" sz="24268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94927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Determinación de </a:t>
            </a:r>
            <a:r>
              <a:rPr lang="es-PE" sz="2800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DJAnual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es-PE" sz="2800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I.Renta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Diferido / EEFF</a:t>
            </a: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6613376" y="3088299"/>
            <a:ext cx="3238387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MX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13</a:t>
            </a:r>
            <a:endParaRPr lang="es-PE" sz="24268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19215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EEFF – Asientos de Cierre</a:t>
            </a: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6613376" y="3088299"/>
            <a:ext cx="3280065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MX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14</a:t>
            </a:r>
            <a:endParaRPr lang="es-PE" sz="24268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07895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Costeo por procesos</a:t>
            </a: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7837171" y="3088299"/>
            <a:ext cx="1943161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PE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891709192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25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Definición</a:t>
            </a:r>
            <a:endParaRPr lang="es-PE" altLang="es-PE" dirty="0"/>
          </a:p>
        </p:txBody>
      </p:sp>
      <p:sp>
        <p:nvSpPr>
          <p:cNvPr id="85" name="6 Rectángulo"/>
          <p:cNvSpPr/>
          <p:nvPr/>
        </p:nvSpPr>
        <p:spPr>
          <a:xfrm>
            <a:off x="626369" y="2013992"/>
            <a:ext cx="8892534" cy="45506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La contabilidad de costos por procesos es un sistema de acumulación de costos, aplicables a las empresas de  manufactura que producen grandes volúmenes de artículos,</a:t>
            </a:r>
          </a:p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mediante un flujo continuo de producción.</a:t>
            </a: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12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12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12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12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12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sz="1500" dirty="0">
              <a:solidFill>
                <a:schemeClr val="tx1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81557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26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Descripción gráfica de los procesos</a:t>
            </a:r>
            <a:endParaRPr lang="es-PE" altLang="es-PE" dirty="0"/>
          </a:p>
        </p:txBody>
      </p:sp>
      <p:sp>
        <p:nvSpPr>
          <p:cNvPr id="85" name="6 Rectángulo"/>
          <p:cNvSpPr/>
          <p:nvPr/>
        </p:nvSpPr>
        <p:spPr>
          <a:xfrm>
            <a:off x="626369" y="2013992"/>
            <a:ext cx="8892534" cy="45506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sz="2400" dirty="0">
              <a:solidFill>
                <a:schemeClr val="tx1"/>
              </a:solidFill>
              <a:latin typeface="+mj-lt"/>
            </a:endParaRPr>
          </a:p>
          <a:p>
            <a:endParaRPr lang="es-PE" sz="2400" dirty="0">
              <a:solidFill>
                <a:schemeClr val="tx1"/>
              </a:solidFill>
              <a:latin typeface="+mj-lt"/>
            </a:endParaRPr>
          </a:p>
          <a:p>
            <a:endParaRPr lang="es-PE" sz="2400" dirty="0">
              <a:solidFill>
                <a:schemeClr val="tx1"/>
              </a:solidFill>
              <a:latin typeface="+mj-lt"/>
            </a:endParaRPr>
          </a:p>
          <a:p>
            <a:endParaRPr lang="es-PE" sz="2400" dirty="0">
              <a:solidFill>
                <a:schemeClr val="tx1"/>
              </a:solidFill>
              <a:latin typeface="+mj-lt"/>
            </a:endParaRPr>
          </a:p>
          <a:p>
            <a:endParaRPr lang="es-PE" sz="2400" dirty="0">
              <a:solidFill>
                <a:schemeClr val="tx1"/>
              </a:solidFill>
              <a:latin typeface="+mj-lt"/>
            </a:endParaRPr>
          </a:p>
          <a:p>
            <a:endParaRPr lang="es-PE" sz="2400" dirty="0">
              <a:solidFill>
                <a:schemeClr val="tx1"/>
              </a:solidFill>
              <a:latin typeface="+mj-lt"/>
            </a:endParaRPr>
          </a:p>
          <a:p>
            <a:endParaRPr lang="es-PE" sz="2400" dirty="0">
              <a:solidFill>
                <a:schemeClr val="tx1"/>
              </a:solidFill>
              <a:latin typeface="+mj-lt"/>
            </a:endParaRPr>
          </a:p>
          <a:p>
            <a:endParaRPr 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12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12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12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12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12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sz="1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Disco magnético 1"/>
          <p:cNvSpPr/>
          <p:nvPr/>
        </p:nvSpPr>
        <p:spPr>
          <a:xfrm>
            <a:off x="778769" y="3498345"/>
            <a:ext cx="1008112" cy="1524000"/>
          </a:xfrm>
          <a:prstGeom prst="flowChartMagneticDisk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b="1" dirty="0">
                <a:solidFill>
                  <a:schemeClr val="accent4">
                    <a:lumMod val="50000"/>
                  </a:schemeClr>
                </a:solidFill>
              </a:rPr>
              <a:t>Proceso 1</a:t>
            </a:r>
          </a:p>
        </p:txBody>
      </p:sp>
      <p:sp>
        <p:nvSpPr>
          <p:cNvPr id="3" name="Flecha derecha 2"/>
          <p:cNvSpPr/>
          <p:nvPr/>
        </p:nvSpPr>
        <p:spPr>
          <a:xfrm>
            <a:off x="1904999" y="4102224"/>
            <a:ext cx="603921" cy="489951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PE" dirty="0"/>
          </a:p>
        </p:txBody>
      </p:sp>
      <p:sp>
        <p:nvSpPr>
          <p:cNvPr id="60" name="Disco magnético 59"/>
          <p:cNvSpPr/>
          <p:nvPr/>
        </p:nvSpPr>
        <p:spPr>
          <a:xfrm>
            <a:off x="2580928" y="3514328"/>
            <a:ext cx="1008112" cy="1524000"/>
          </a:xfrm>
          <a:prstGeom prst="flowChartMagneticDisk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b="1" dirty="0">
                <a:solidFill>
                  <a:schemeClr val="accent4">
                    <a:lumMod val="50000"/>
                  </a:schemeClr>
                </a:solidFill>
              </a:rPr>
              <a:t>Proceso 2</a:t>
            </a:r>
          </a:p>
        </p:txBody>
      </p:sp>
      <p:sp>
        <p:nvSpPr>
          <p:cNvPr id="63" name="Flecha derecha 62"/>
          <p:cNvSpPr/>
          <p:nvPr/>
        </p:nvSpPr>
        <p:spPr>
          <a:xfrm>
            <a:off x="3707158" y="4118207"/>
            <a:ext cx="603921" cy="489951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PE" dirty="0"/>
          </a:p>
        </p:txBody>
      </p:sp>
      <p:sp>
        <p:nvSpPr>
          <p:cNvPr id="64" name="Disco magnético 63"/>
          <p:cNvSpPr/>
          <p:nvPr/>
        </p:nvSpPr>
        <p:spPr>
          <a:xfrm>
            <a:off x="4381128" y="3526160"/>
            <a:ext cx="1008112" cy="1524000"/>
          </a:xfrm>
          <a:prstGeom prst="flowChartMagneticDisk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b="1" dirty="0">
                <a:solidFill>
                  <a:schemeClr val="accent4">
                    <a:lumMod val="50000"/>
                  </a:schemeClr>
                </a:solidFill>
              </a:rPr>
              <a:t>Proceso 3</a:t>
            </a:r>
          </a:p>
        </p:txBody>
      </p:sp>
      <p:sp>
        <p:nvSpPr>
          <p:cNvPr id="65" name="Flecha derecha 64"/>
          <p:cNvSpPr/>
          <p:nvPr/>
        </p:nvSpPr>
        <p:spPr>
          <a:xfrm>
            <a:off x="5507358" y="4130039"/>
            <a:ext cx="603921" cy="489951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PE" dirty="0"/>
          </a:p>
        </p:txBody>
      </p:sp>
      <p:sp>
        <p:nvSpPr>
          <p:cNvPr id="66" name="Disco magnético 65"/>
          <p:cNvSpPr/>
          <p:nvPr/>
        </p:nvSpPr>
        <p:spPr>
          <a:xfrm>
            <a:off x="6181328" y="3526160"/>
            <a:ext cx="1008112" cy="1524000"/>
          </a:xfrm>
          <a:prstGeom prst="flowChartMagneticDisk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b="1" dirty="0">
                <a:solidFill>
                  <a:schemeClr val="accent4">
                    <a:lumMod val="50000"/>
                  </a:schemeClr>
                </a:solidFill>
              </a:rPr>
              <a:t>Proceso 4</a:t>
            </a:r>
          </a:p>
        </p:txBody>
      </p:sp>
      <p:sp>
        <p:nvSpPr>
          <p:cNvPr id="67" name="Flecha derecha 66"/>
          <p:cNvSpPr/>
          <p:nvPr/>
        </p:nvSpPr>
        <p:spPr>
          <a:xfrm>
            <a:off x="7307558" y="4130039"/>
            <a:ext cx="603921" cy="489951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PE" dirty="0"/>
          </a:p>
        </p:txBody>
      </p:sp>
      <p:sp>
        <p:nvSpPr>
          <p:cNvPr id="68" name="Disco magnético 67"/>
          <p:cNvSpPr/>
          <p:nvPr/>
        </p:nvSpPr>
        <p:spPr>
          <a:xfrm>
            <a:off x="8053536" y="3526160"/>
            <a:ext cx="1008112" cy="1524000"/>
          </a:xfrm>
          <a:prstGeom prst="flowChartMagneticDisk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b="1" dirty="0">
                <a:solidFill>
                  <a:schemeClr val="accent4">
                    <a:lumMod val="50000"/>
                  </a:schemeClr>
                </a:solidFill>
              </a:rPr>
              <a:t>Producto terminado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85088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27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Objetivo</a:t>
            </a:r>
            <a:endParaRPr lang="es-PE" altLang="es-PE" dirty="0"/>
          </a:p>
        </p:txBody>
      </p:sp>
      <p:sp>
        <p:nvSpPr>
          <p:cNvPr id="85" name="6 Rectángulo"/>
          <p:cNvSpPr/>
          <p:nvPr/>
        </p:nvSpPr>
        <p:spPr>
          <a:xfrm>
            <a:off x="626369" y="2013992"/>
            <a:ext cx="8892534" cy="45506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Determinar los </a:t>
            </a:r>
            <a:r>
              <a:rPr lang="es-PE" sz="2400" i="1" u="sng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costos de producción terminada</a:t>
            </a:r>
            <a:r>
              <a:rPr lang="es-PE" sz="2400" dirty="0">
                <a:solidFill>
                  <a:schemeClr val="tx1"/>
                </a:solidFill>
                <a:latin typeface="+mj-lt"/>
              </a:rPr>
              <a:t> y de los</a:t>
            </a:r>
          </a:p>
          <a:p>
            <a:r>
              <a:rPr lang="es-PE" sz="2400" i="1" u="sng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inventarios finales </a:t>
            </a:r>
            <a:r>
              <a:rPr lang="es-PE" sz="2400" dirty="0">
                <a:solidFill>
                  <a:schemeClr val="tx1"/>
                </a:solidFill>
                <a:latin typeface="+mj-lt"/>
              </a:rPr>
              <a:t>de productos en proceso; el cual se logra mediante un informe departamental de los costos de producción.</a:t>
            </a: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altLang="es-PE" sz="2400" dirty="0">
              <a:solidFill>
                <a:schemeClr val="tx1"/>
              </a:solidFill>
              <a:latin typeface="+mj-lt"/>
            </a:endParaRPr>
          </a:p>
          <a:p>
            <a:pPr algn="just">
              <a:defRPr/>
            </a:pPr>
            <a:endParaRPr lang="es-ES" sz="2400" dirty="0">
              <a:solidFill>
                <a:schemeClr val="tx1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46456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28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Características</a:t>
            </a:r>
            <a:endParaRPr lang="es-PE" altLang="es-PE" dirty="0"/>
          </a:p>
        </p:txBody>
      </p:sp>
      <p:sp>
        <p:nvSpPr>
          <p:cNvPr id="85" name="6 Rectángulo"/>
          <p:cNvSpPr/>
          <p:nvPr/>
        </p:nvSpPr>
        <p:spPr>
          <a:xfrm>
            <a:off x="533399" y="2086000"/>
            <a:ext cx="8892534" cy="45506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s-PE" altLang="es-PE" sz="2400" dirty="0">
                <a:solidFill>
                  <a:schemeClr val="tx1"/>
                </a:solidFill>
                <a:latin typeface="+mj-lt"/>
              </a:rPr>
              <a:t>a) La corriente de producción es continua.</a:t>
            </a:r>
          </a:p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b) La transformación del material se lleva a cabo a través de uno o más procesos.</a:t>
            </a:r>
          </a:p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c) Los costos se calculan en el proceso a que corresponde.</a:t>
            </a:r>
          </a:p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d) Los costos se acumulan y registran por </a:t>
            </a:r>
            <a:r>
              <a:rPr lang="pt-BR" sz="2400" dirty="0">
                <a:solidFill>
                  <a:schemeClr val="tx1"/>
                </a:solidFill>
                <a:latin typeface="+mj-lt"/>
              </a:rPr>
              <a:t>departamentos o centros de costos.</a:t>
            </a:r>
          </a:p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e) Cada departamento tiene su propia </a:t>
            </a:r>
            <a:r>
              <a:rPr lang="es-PE" sz="2400" i="1" u="sng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cuenta de inventario </a:t>
            </a:r>
            <a:r>
              <a:rPr lang="es-PE" sz="2400" dirty="0">
                <a:solidFill>
                  <a:schemeClr val="tx1"/>
                </a:solidFill>
                <a:latin typeface="+mj-lt"/>
              </a:rPr>
              <a:t>de trabajo en proceso.</a:t>
            </a:r>
          </a:p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f) Las </a:t>
            </a:r>
            <a:r>
              <a:rPr lang="es-PE" sz="2400" i="1" u="sng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unidades terminadas </a:t>
            </a:r>
            <a:r>
              <a:rPr lang="es-PE" sz="2400" dirty="0">
                <a:solidFill>
                  <a:schemeClr val="tx1"/>
                </a:solidFill>
                <a:latin typeface="+mj-lt"/>
              </a:rPr>
              <a:t>y sus correspondientes costos se </a:t>
            </a:r>
            <a:r>
              <a:rPr lang="es-PE" sz="2400" i="1" u="sng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transfieren al siguiente departamento</a:t>
            </a:r>
            <a:r>
              <a:rPr lang="es-PE" sz="2400" dirty="0">
                <a:solidFill>
                  <a:schemeClr val="tx1"/>
                </a:solidFill>
                <a:latin typeface="+mj-lt"/>
              </a:rPr>
              <a:t> o al inventario de artículos terminados.</a:t>
            </a:r>
            <a:endParaRPr lang="es-ES" altLang="es-PE" sz="2400" dirty="0">
              <a:solidFill>
                <a:schemeClr val="tx1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42633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29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Componentes del sistema de costos por procesos</a:t>
            </a:r>
            <a:endParaRPr lang="es-PE" altLang="es-PE" dirty="0"/>
          </a:p>
        </p:txBody>
      </p:sp>
      <p:sp>
        <p:nvSpPr>
          <p:cNvPr id="85" name="6 Rectángulo"/>
          <p:cNvSpPr/>
          <p:nvPr/>
        </p:nvSpPr>
        <p:spPr>
          <a:xfrm>
            <a:off x="533399" y="2086000"/>
            <a:ext cx="8892534" cy="45506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8" name="Rectángulo: esquinas redondeadas 67"/>
          <p:cNvSpPr/>
          <p:nvPr/>
        </p:nvSpPr>
        <p:spPr>
          <a:xfrm>
            <a:off x="959253" y="2623011"/>
            <a:ext cx="1405651" cy="759134"/>
          </a:xfrm>
          <a:prstGeom prst="roundRect">
            <a:avLst/>
          </a:prstGeom>
          <a:solidFill>
            <a:schemeClr val="accent5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>
                <a:solidFill>
                  <a:schemeClr val="bg1"/>
                </a:solidFill>
              </a:rPr>
              <a:t>Materia Prima Directa</a:t>
            </a:r>
          </a:p>
        </p:txBody>
      </p:sp>
      <p:sp>
        <p:nvSpPr>
          <p:cNvPr id="59" name="Rectángulo: esquinas redondeadas 68"/>
          <p:cNvSpPr/>
          <p:nvPr/>
        </p:nvSpPr>
        <p:spPr>
          <a:xfrm>
            <a:off x="2599150" y="2623011"/>
            <a:ext cx="6246474" cy="759134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Incluye todos aquellos materiales utilizados en la elaboración de un producto que se pueden identificar fácilmente con el mismo</a:t>
            </a:r>
          </a:p>
        </p:txBody>
      </p:sp>
      <p:sp>
        <p:nvSpPr>
          <p:cNvPr id="60" name="Rectángulo: esquinas redondeadas 67"/>
          <p:cNvSpPr/>
          <p:nvPr/>
        </p:nvSpPr>
        <p:spPr>
          <a:xfrm>
            <a:off x="959253" y="3526160"/>
            <a:ext cx="1405651" cy="759134"/>
          </a:xfrm>
          <a:prstGeom prst="roundRect">
            <a:avLst/>
          </a:prstGeom>
          <a:solidFill>
            <a:schemeClr val="accent5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>
                <a:solidFill>
                  <a:schemeClr val="bg1"/>
                </a:solidFill>
              </a:rPr>
              <a:t>Mano de Obra Directa</a:t>
            </a:r>
          </a:p>
        </p:txBody>
      </p:sp>
      <p:sp>
        <p:nvSpPr>
          <p:cNvPr id="63" name="Rectángulo: esquinas redondeadas 68"/>
          <p:cNvSpPr/>
          <p:nvPr/>
        </p:nvSpPr>
        <p:spPr>
          <a:xfrm>
            <a:off x="2599150" y="3526160"/>
            <a:ext cx="6246474" cy="759134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1400" dirty="0">
                <a:solidFill>
                  <a:schemeClr val="tx1"/>
                </a:solidFill>
                <a:latin typeface="+mj-lt"/>
              </a:rPr>
              <a:t>Incluye todo el tiempo del trabajo que directamente se aplica a los productos. Ejemplo, el trabajo de los </a:t>
            </a:r>
            <a:r>
              <a:rPr lang="pt-BR" sz="1400" dirty="0">
                <a:solidFill>
                  <a:schemeClr val="tx1"/>
                </a:solidFill>
                <a:latin typeface="+mj-lt"/>
              </a:rPr>
              <a:t>operadores de maquinarias de fábrica.</a:t>
            </a:r>
            <a:endParaRPr lang="es-PE" sz="13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4" name="Rectángulo: esquinas redondeadas 67"/>
          <p:cNvSpPr/>
          <p:nvPr/>
        </p:nvSpPr>
        <p:spPr>
          <a:xfrm>
            <a:off x="924744" y="4390256"/>
            <a:ext cx="1405651" cy="2088232"/>
          </a:xfrm>
          <a:prstGeom prst="roundRect">
            <a:avLst/>
          </a:prstGeom>
          <a:solidFill>
            <a:schemeClr val="accent5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>
                <a:solidFill>
                  <a:schemeClr val="bg1"/>
                </a:solidFill>
              </a:rPr>
              <a:t>Costo Indirecto de Fabricación</a:t>
            </a:r>
          </a:p>
        </p:txBody>
      </p:sp>
      <p:sp>
        <p:nvSpPr>
          <p:cNvPr id="65" name="Rectángulo: esquinas redondeadas 68"/>
          <p:cNvSpPr/>
          <p:nvPr/>
        </p:nvSpPr>
        <p:spPr>
          <a:xfrm>
            <a:off x="2564641" y="4390256"/>
            <a:ext cx="6246474" cy="561479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1400" dirty="0">
                <a:solidFill>
                  <a:schemeClr val="tx1"/>
                </a:solidFill>
                <a:latin typeface="+mj-lt"/>
              </a:rPr>
              <a:t>M.P.I: Incluye todos aquellos materiales involucrados en la fabricación de un producto, que </a:t>
            </a:r>
            <a:r>
              <a:rPr lang="es-PE" sz="1400" i="1" u="sng" dirty="0">
                <a:solidFill>
                  <a:schemeClr val="accent5"/>
                </a:solidFill>
                <a:latin typeface="+mj-lt"/>
              </a:rPr>
              <a:t>no son fácilmente identificables.</a:t>
            </a:r>
            <a:endParaRPr lang="es-PE" sz="1300" b="1" i="1" u="sng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6" name="Rectángulo: esquinas redondeadas 68"/>
          <p:cNvSpPr/>
          <p:nvPr/>
        </p:nvSpPr>
        <p:spPr>
          <a:xfrm>
            <a:off x="2599150" y="5038328"/>
            <a:ext cx="6246474" cy="561479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1400" dirty="0">
                <a:solidFill>
                  <a:schemeClr val="tx1"/>
                </a:solidFill>
                <a:latin typeface="+mj-lt"/>
              </a:rPr>
              <a:t>M.O.I: Todo el tiempo que se invierte para mantener en funcionamiento la planta productiva, pero que no se relaciona directamente con los productos</a:t>
            </a:r>
            <a:endParaRPr lang="es-PE" sz="1300" b="1" i="1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7" name="Rectángulo: esquinas redondeadas 68"/>
          <p:cNvSpPr/>
          <p:nvPr/>
        </p:nvSpPr>
        <p:spPr>
          <a:xfrm>
            <a:off x="2580928" y="5686400"/>
            <a:ext cx="6246474" cy="792088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1400" dirty="0">
                <a:solidFill>
                  <a:schemeClr val="tx1"/>
                </a:solidFill>
                <a:latin typeface="+mj-lt"/>
              </a:rPr>
              <a:t>Otros C.I.F.: Estos costos </a:t>
            </a:r>
            <a:r>
              <a:rPr lang="es-PE" sz="1400" i="1" u="sng" dirty="0">
                <a:solidFill>
                  <a:schemeClr val="accent5"/>
                </a:solidFill>
                <a:latin typeface="+mj-lt"/>
              </a:rPr>
              <a:t>no pueden </a:t>
            </a:r>
            <a:r>
              <a:rPr lang="es-PE" sz="1400" dirty="0">
                <a:solidFill>
                  <a:schemeClr val="tx1"/>
                </a:solidFill>
                <a:latin typeface="+mj-lt"/>
              </a:rPr>
              <a:t>ser cuantificados en forma individual en relación con el costo final de los productos, pues incluye todos aquellos costos que se realizan para mantener en operación una planta productiva</a:t>
            </a:r>
            <a:endParaRPr lang="es-PE" sz="1300" b="1" i="1" u="sng" dirty="0">
              <a:solidFill>
                <a:schemeClr val="tx1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7302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es-ES" dirty="0">
              <a:solidFill>
                <a:schemeClr val="tx1"/>
              </a:solidFill>
            </a:endParaRPr>
          </a:p>
        </p:txBody>
      </p:sp>
      <p:grpSp>
        <p:nvGrpSpPr>
          <p:cNvPr id="64" name="Grupo 63"/>
          <p:cNvGrpSpPr/>
          <p:nvPr/>
        </p:nvGrpSpPr>
        <p:grpSpPr>
          <a:xfrm>
            <a:off x="1548581" y="1784552"/>
            <a:ext cx="2202432" cy="3465873"/>
            <a:chOff x="412953" y="1356851"/>
            <a:chExt cx="2202432" cy="2708787"/>
          </a:xfrm>
        </p:grpSpPr>
        <p:grpSp>
          <p:nvGrpSpPr>
            <p:cNvPr id="65" name="Grupo 64"/>
            <p:cNvGrpSpPr/>
            <p:nvPr/>
          </p:nvGrpSpPr>
          <p:grpSpPr>
            <a:xfrm>
              <a:off x="412953" y="1356851"/>
              <a:ext cx="2202432" cy="2708787"/>
              <a:chOff x="412953" y="1356851"/>
              <a:chExt cx="2202432" cy="2708787"/>
            </a:xfrm>
          </p:grpSpPr>
          <p:sp>
            <p:nvSpPr>
              <p:cNvPr id="68" name="Rectángulo: esquinas redondeadas 67"/>
              <p:cNvSpPr/>
              <p:nvPr/>
            </p:nvSpPr>
            <p:spPr>
              <a:xfrm>
                <a:off x="412953" y="1356851"/>
                <a:ext cx="2197512" cy="530943"/>
              </a:xfrm>
              <a:prstGeom prst="roundRect">
                <a:avLst/>
              </a:prstGeom>
              <a:solidFill>
                <a:schemeClr val="accent5"/>
              </a:solidFill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PE" b="1" dirty="0">
                    <a:solidFill>
                      <a:schemeClr val="bg1"/>
                    </a:solidFill>
                  </a:rPr>
                  <a:t>Costos</a:t>
                </a:r>
              </a:p>
            </p:txBody>
          </p:sp>
          <p:sp>
            <p:nvSpPr>
              <p:cNvPr id="69" name="Rectángulo: esquinas redondeadas 68"/>
              <p:cNvSpPr/>
              <p:nvPr/>
            </p:nvSpPr>
            <p:spPr>
              <a:xfrm>
                <a:off x="412953" y="2453148"/>
                <a:ext cx="2197512" cy="530943"/>
              </a:xfrm>
              <a:prstGeom prst="roundRect">
                <a:avLst/>
              </a:prstGeom>
              <a:noFill/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PE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Recursos</a:t>
                </a:r>
              </a:p>
            </p:txBody>
          </p:sp>
          <p:cxnSp>
            <p:nvCxnSpPr>
              <p:cNvPr id="70" name="Conector recto de flecha 69"/>
              <p:cNvCxnSpPr>
                <a:stCxn id="68" idx="2"/>
                <a:endCxn id="69" idx="0"/>
              </p:cNvCxnSpPr>
              <p:nvPr/>
            </p:nvCxnSpPr>
            <p:spPr>
              <a:xfrm>
                <a:off x="1511709" y="1887794"/>
                <a:ext cx="0" cy="565354"/>
              </a:xfrm>
              <a:prstGeom prst="straightConnector1">
                <a:avLst/>
              </a:prstGeom>
              <a:ln w="19050">
                <a:solidFill>
                  <a:schemeClr val="accent5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ectángulo: esquinas redondeadas 70"/>
              <p:cNvSpPr/>
              <p:nvPr/>
            </p:nvSpPr>
            <p:spPr>
              <a:xfrm>
                <a:off x="1533832" y="2035277"/>
                <a:ext cx="1076633" cy="24644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PE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Consumo</a:t>
                </a:r>
              </a:p>
            </p:txBody>
          </p:sp>
          <p:sp>
            <p:nvSpPr>
              <p:cNvPr id="72" name="Rectángulo: esquinas redondeadas 71"/>
              <p:cNvSpPr/>
              <p:nvPr/>
            </p:nvSpPr>
            <p:spPr>
              <a:xfrm>
                <a:off x="417873" y="3534695"/>
                <a:ext cx="2197512" cy="530943"/>
              </a:xfrm>
              <a:prstGeom prst="roundRect">
                <a:avLst/>
              </a:prstGeom>
              <a:noFill/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PE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Bien o Servicio</a:t>
                </a:r>
              </a:p>
            </p:txBody>
          </p:sp>
          <p:cxnSp>
            <p:nvCxnSpPr>
              <p:cNvPr id="73" name="Conector recto de flecha 72"/>
              <p:cNvCxnSpPr>
                <a:endCxn id="72" idx="0"/>
              </p:cNvCxnSpPr>
              <p:nvPr/>
            </p:nvCxnSpPr>
            <p:spPr>
              <a:xfrm>
                <a:off x="1516629" y="2969341"/>
                <a:ext cx="0" cy="565354"/>
              </a:xfrm>
              <a:prstGeom prst="straightConnector1">
                <a:avLst/>
              </a:prstGeom>
              <a:ln w="19050">
                <a:solidFill>
                  <a:schemeClr val="accent5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Rectángulo: esquinas redondeadas 65"/>
            <p:cNvSpPr/>
            <p:nvPr/>
          </p:nvSpPr>
          <p:spPr>
            <a:xfrm>
              <a:off x="1511709" y="3124201"/>
              <a:ext cx="1098756" cy="239067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400" b="1" dirty="0">
                  <a:solidFill>
                    <a:srgbClr val="F03843"/>
                  </a:solidFill>
                </a:rPr>
                <a:t>Producir</a:t>
              </a:r>
            </a:p>
          </p:txBody>
        </p:sp>
      </p:grpSp>
      <p:grpSp>
        <p:nvGrpSpPr>
          <p:cNvPr id="74" name="Grupo 73"/>
          <p:cNvGrpSpPr/>
          <p:nvPr/>
        </p:nvGrpSpPr>
        <p:grpSpPr>
          <a:xfrm>
            <a:off x="4712113" y="1784552"/>
            <a:ext cx="2202432" cy="3458495"/>
            <a:chOff x="5448991" y="1364225"/>
            <a:chExt cx="2202432" cy="2708787"/>
          </a:xfrm>
        </p:grpSpPr>
        <p:grpSp>
          <p:nvGrpSpPr>
            <p:cNvPr id="75" name="Grupo 74"/>
            <p:cNvGrpSpPr/>
            <p:nvPr/>
          </p:nvGrpSpPr>
          <p:grpSpPr>
            <a:xfrm>
              <a:off x="5448991" y="1364225"/>
              <a:ext cx="2202432" cy="2708787"/>
              <a:chOff x="412953" y="1356851"/>
              <a:chExt cx="2202432" cy="2708787"/>
            </a:xfrm>
          </p:grpSpPr>
          <p:sp>
            <p:nvSpPr>
              <p:cNvPr id="77" name="Rectángulo: esquinas redondeadas 76"/>
              <p:cNvSpPr/>
              <p:nvPr/>
            </p:nvSpPr>
            <p:spPr>
              <a:xfrm>
                <a:off x="412953" y="1356851"/>
                <a:ext cx="2197512" cy="530943"/>
              </a:xfrm>
              <a:prstGeom prst="roundRect">
                <a:avLst/>
              </a:prstGeom>
              <a:solidFill>
                <a:schemeClr val="accent5"/>
              </a:solidFill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PE" b="1" dirty="0">
                    <a:solidFill>
                      <a:schemeClr val="bg1"/>
                    </a:solidFill>
                  </a:rPr>
                  <a:t>Gasto</a:t>
                </a:r>
              </a:p>
            </p:txBody>
          </p:sp>
          <p:sp>
            <p:nvSpPr>
              <p:cNvPr id="78" name="Rectángulo: esquinas redondeadas 77"/>
              <p:cNvSpPr/>
              <p:nvPr/>
            </p:nvSpPr>
            <p:spPr>
              <a:xfrm>
                <a:off x="412953" y="2453148"/>
                <a:ext cx="2197512" cy="530943"/>
              </a:xfrm>
              <a:prstGeom prst="roundRect">
                <a:avLst/>
              </a:prstGeom>
              <a:noFill/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PE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Recursos</a:t>
                </a:r>
              </a:p>
            </p:txBody>
          </p:sp>
          <p:cxnSp>
            <p:nvCxnSpPr>
              <p:cNvPr id="79" name="Conector recto de flecha 78"/>
              <p:cNvCxnSpPr>
                <a:stCxn id="77" idx="2"/>
                <a:endCxn id="78" idx="0"/>
              </p:cNvCxnSpPr>
              <p:nvPr/>
            </p:nvCxnSpPr>
            <p:spPr>
              <a:xfrm>
                <a:off x="1511709" y="1887794"/>
                <a:ext cx="0" cy="565354"/>
              </a:xfrm>
              <a:prstGeom prst="straightConnector1">
                <a:avLst/>
              </a:prstGeom>
              <a:ln w="19050">
                <a:solidFill>
                  <a:schemeClr val="accent5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Rectángulo: esquinas redondeadas 79"/>
              <p:cNvSpPr/>
              <p:nvPr/>
            </p:nvSpPr>
            <p:spPr>
              <a:xfrm>
                <a:off x="1533832" y="2035277"/>
                <a:ext cx="1076632" cy="191777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PE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Consumo</a:t>
                </a:r>
              </a:p>
            </p:txBody>
          </p:sp>
          <p:sp>
            <p:nvSpPr>
              <p:cNvPr id="81" name="Rectángulo: esquinas redondeadas 80"/>
              <p:cNvSpPr/>
              <p:nvPr/>
            </p:nvSpPr>
            <p:spPr>
              <a:xfrm>
                <a:off x="417873" y="3534695"/>
                <a:ext cx="2197512" cy="530943"/>
              </a:xfrm>
              <a:prstGeom prst="roundRect">
                <a:avLst/>
              </a:prstGeom>
              <a:noFill/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PE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Actividades operativas</a:t>
                </a:r>
              </a:p>
            </p:txBody>
          </p:sp>
          <p:cxnSp>
            <p:nvCxnSpPr>
              <p:cNvPr id="82" name="Conector recto de flecha 81"/>
              <p:cNvCxnSpPr>
                <a:endCxn id="81" idx="0"/>
              </p:cNvCxnSpPr>
              <p:nvPr/>
            </p:nvCxnSpPr>
            <p:spPr>
              <a:xfrm>
                <a:off x="1516629" y="2969341"/>
                <a:ext cx="0" cy="565354"/>
              </a:xfrm>
              <a:prstGeom prst="straightConnector1">
                <a:avLst/>
              </a:prstGeom>
              <a:ln w="19050">
                <a:solidFill>
                  <a:schemeClr val="accent5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Rectángulo: esquinas redondeadas 75"/>
            <p:cNvSpPr/>
            <p:nvPr/>
          </p:nvSpPr>
          <p:spPr>
            <a:xfrm>
              <a:off x="6427838" y="3124200"/>
              <a:ext cx="929149" cy="25072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400" b="1" dirty="0">
                  <a:solidFill>
                    <a:srgbClr val="F03843"/>
                  </a:solidFill>
                </a:rPr>
                <a:t>Realizar</a:t>
              </a:r>
            </a:p>
          </p:txBody>
        </p:sp>
      </p:grpSp>
      <p:sp>
        <p:nvSpPr>
          <p:cNvPr id="83" name="Nube 82"/>
          <p:cNvSpPr/>
          <p:nvPr/>
        </p:nvSpPr>
        <p:spPr>
          <a:xfrm rot="18552733">
            <a:off x="6853549" y="3408304"/>
            <a:ext cx="2215506" cy="1230556"/>
          </a:xfrm>
          <a:prstGeom prst="cloud">
            <a:avLst/>
          </a:prstGeom>
          <a:solidFill>
            <a:schemeClr val="accent5"/>
          </a:solidFill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s-PE" sz="1200" b="1" dirty="0">
                <a:solidFill>
                  <a:schemeClr val="bg1"/>
                </a:solidFill>
                <a:latin typeface="Arial" panose="020B0604020202020204" pitchFamily="34" charset="0"/>
              </a:rPr>
              <a:t>son costos que ya han producido un beneficio y que ya no es vigente</a:t>
            </a:r>
            <a:endParaRPr lang="es-PE" sz="1200" b="1" dirty="0">
              <a:solidFill>
                <a:schemeClr val="bg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Costo vs Gasto</a:t>
            </a:r>
            <a:endParaRPr lang="es-PE" altLang="es-P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71345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30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Pasos en la instalación de un sistema de costos por procesos</a:t>
            </a:r>
            <a:endParaRPr lang="es-PE" altLang="es-PE" dirty="0"/>
          </a:p>
        </p:txBody>
      </p:sp>
      <p:sp>
        <p:nvSpPr>
          <p:cNvPr id="85" name="6 Rectángulo"/>
          <p:cNvSpPr/>
          <p:nvPr/>
        </p:nvSpPr>
        <p:spPr>
          <a:xfrm>
            <a:off x="533399" y="2086000"/>
            <a:ext cx="8892534" cy="45506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9" name="Rectángulo: esquinas redondeadas 68"/>
          <p:cNvSpPr/>
          <p:nvPr/>
        </p:nvSpPr>
        <p:spPr>
          <a:xfrm>
            <a:off x="1500808" y="2374032"/>
            <a:ext cx="7704856" cy="366120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1400" dirty="0">
                <a:solidFill>
                  <a:schemeClr val="tx1"/>
                </a:solidFill>
                <a:latin typeface="+mj-lt"/>
              </a:rPr>
              <a:t>Desarrollo de un plan de organización para cada uno de los departamentos.</a:t>
            </a:r>
          </a:p>
        </p:txBody>
      </p:sp>
      <p:sp>
        <p:nvSpPr>
          <p:cNvPr id="2" name="Elipse 1"/>
          <p:cNvSpPr/>
          <p:nvPr/>
        </p:nvSpPr>
        <p:spPr>
          <a:xfrm>
            <a:off x="852736" y="2374032"/>
            <a:ext cx="518033" cy="366120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sz="1200" b="1" dirty="0">
                <a:solidFill>
                  <a:schemeClr val="bg1"/>
                </a:solidFill>
                <a:latin typeface="+mj-lt"/>
              </a:rPr>
              <a:t>1.-</a:t>
            </a:r>
          </a:p>
        </p:txBody>
      </p:sp>
      <p:sp>
        <p:nvSpPr>
          <p:cNvPr id="68" name="Rectángulo: esquinas redondeadas 68"/>
          <p:cNvSpPr/>
          <p:nvPr/>
        </p:nvSpPr>
        <p:spPr>
          <a:xfrm>
            <a:off x="1500808" y="2878088"/>
            <a:ext cx="7704856" cy="366120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1400" dirty="0">
                <a:solidFill>
                  <a:schemeClr val="tx1"/>
                </a:solidFill>
                <a:latin typeface="+mj-lt"/>
              </a:rPr>
              <a:t>Desarrollo de un plan de disposición de los departamentos.</a:t>
            </a:r>
          </a:p>
        </p:txBody>
      </p:sp>
      <p:sp>
        <p:nvSpPr>
          <p:cNvPr id="69" name="Elipse 68"/>
          <p:cNvSpPr/>
          <p:nvPr/>
        </p:nvSpPr>
        <p:spPr>
          <a:xfrm>
            <a:off x="852736" y="2878088"/>
            <a:ext cx="518033" cy="366120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sz="1000" b="1" dirty="0">
                <a:solidFill>
                  <a:schemeClr val="bg1"/>
                </a:solidFill>
                <a:latin typeface="+mj-lt"/>
              </a:rPr>
              <a:t>2.-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88312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31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Caso práctico (1)</a:t>
            </a:r>
            <a:endParaRPr lang="es-PE" altLang="es-PE" dirty="0"/>
          </a:p>
        </p:txBody>
      </p:sp>
      <p:sp>
        <p:nvSpPr>
          <p:cNvPr id="85" name="6 Rectángulo"/>
          <p:cNvSpPr/>
          <p:nvPr/>
        </p:nvSpPr>
        <p:spPr>
          <a:xfrm>
            <a:off x="533399" y="2086000"/>
            <a:ext cx="8892534" cy="45506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La Empresa ABC tiene tres departamentos: de </a:t>
            </a:r>
            <a:r>
              <a:rPr lang="es-PE" sz="2400" i="1" u="sng" dirty="0">
                <a:solidFill>
                  <a:schemeClr val="accent5"/>
                </a:solidFill>
                <a:latin typeface="+mj-lt"/>
              </a:rPr>
              <a:t>mezcla</a:t>
            </a:r>
            <a:r>
              <a:rPr lang="es-PE" sz="2400" dirty="0">
                <a:solidFill>
                  <a:schemeClr val="tx1"/>
                </a:solidFill>
                <a:latin typeface="+mj-lt"/>
              </a:rPr>
              <a:t>, de </a:t>
            </a:r>
            <a:r>
              <a:rPr lang="es-PE" sz="2400" i="1" u="sng" dirty="0">
                <a:solidFill>
                  <a:schemeClr val="accent5"/>
                </a:solidFill>
                <a:latin typeface="+mj-lt"/>
              </a:rPr>
              <a:t>refinación y terminado</a:t>
            </a:r>
            <a:r>
              <a:rPr lang="es-PE" sz="2400" dirty="0">
                <a:solidFill>
                  <a:schemeClr val="tx1"/>
                </a:solidFill>
                <a:latin typeface="+mj-lt"/>
              </a:rPr>
              <a:t>. Los detalles del inventario final del trabajo en proceso del mes anterior (abril 2017), se da a continuación:</a:t>
            </a: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59" name="Tab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830084"/>
              </p:ext>
            </p:extLst>
          </p:nvPr>
        </p:nvGraphicFramePr>
        <p:xfrm>
          <a:off x="982749" y="3893408"/>
          <a:ext cx="6350707" cy="2225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02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8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28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PE" sz="1400" b="1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Componentes del costo</a:t>
                      </a:r>
                      <a:endParaRPr lang="es-PE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b="1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Dpto. A</a:t>
                      </a:r>
                      <a:endParaRPr lang="es-PE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b="1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Dpto. B</a:t>
                      </a:r>
                      <a:endParaRPr lang="es-PE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b="1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Dpto. C</a:t>
                      </a:r>
                      <a:endParaRPr lang="es-PE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PE" sz="14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Unidades</a:t>
                      </a:r>
                      <a:endParaRPr lang="es-PE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6,000.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8,000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8,000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PE" sz="14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Costo del departamento anterior</a:t>
                      </a:r>
                      <a:endParaRPr lang="es-PE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12,800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25,400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PE" sz="14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Costo de materiales en proceso</a:t>
                      </a:r>
                      <a:endParaRPr lang="es-PE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6,000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PE" sz="14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Costo de mano de obra en proceso</a:t>
                      </a:r>
                      <a:endParaRPr lang="es-PE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4,500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2,000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4,000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PE" sz="14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Costos indirectos en proceso</a:t>
                      </a:r>
                      <a:endParaRPr lang="es-PE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2,800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1,600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>
                          <a:latin typeface="+mj-lt"/>
                        </a:rPr>
                        <a:t>3,000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1571619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32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Caso práctico (1)</a:t>
            </a:r>
            <a:endParaRPr lang="es-PE" altLang="es-PE" dirty="0"/>
          </a:p>
        </p:txBody>
      </p:sp>
      <p:sp>
        <p:nvSpPr>
          <p:cNvPr id="85" name="6 Rectángulo"/>
          <p:cNvSpPr/>
          <p:nvPr/>
        </p:nvSpPr>
        <p:spPr>
          <a:xfrm>
            <a:off x="533399" y="1600200"/>
            <a:ext cx="8892534" cy="53771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Se dispone de la siguiente información para el presente mes:</a:t>
            </a:r>
          </a:p>
          <a:p>
            <a:endParaRPr lang="es-PE" sz="2400" dirty="0">
              <a:solidFill>
                <a:schemeClr val="tx1"/>
              </a:solidFill>
              <a:latin typeface="+mj-lt"/>
            </a:endParaRPr>
          </a:p>
          <a:p>
            <a:endParaRPr 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  <a:p>
            <a:endParaRPr lang="es-PE" altLang="es-PE" sz="24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687065"/>
              </p:ext>
            </p:extLst>
          </p:nvPr>
        </p:nvGraphicFramePr>
        <p:xfrm>
          <a:off x="1776505" y="2013992"/>
          <a:ext cx="5628959" cy="47828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05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99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9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35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1630">
                <a:tc>
                  <a:txBody>
                    <a:bodyPr/>
                    <a:lstStyle/>
                    <a:p>
                      <a:r>
                        <a:rPr lang="es-PE" sz="1200" b="1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Componentes del costo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b="1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Dpto. A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b="1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Dpto. B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b="1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Dpto. C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Unidades puestas en proceso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>
                          <a:latin typeface="+mj-lt"/>
                        </a:rPr>
                        <a:t>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>
                          <a:latin typeface="+mj-lt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>
                          <a:latin typeface="+mj-lt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Unidades trasladadas al siguiente centro.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>
                          <a:latin typeface="+mj-lt"/>
                        </a:rPr>
                        <a:t>90,000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>
                          <a:latin typeface="+mj-lt"/>
                        </a:rPr>
                        <a:t>88,000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>
                          <a:latin typeface="+mj-lt"/>
                        </a:rPr>
                        <a:t>82,000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Unidades aún en proceso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>
                          <a:latin typeface="+mj-lt"/>
                        </a:rPr>
                        <a:t>8,000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>
                          <a:latin typeface="+mj-lt"/>
                        </a:rPr>
                        <a:t>8,000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>
                          <a:latin typeface="+mj-lt"/>
                        </a:rPr>
                        <a:t>12,000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Grado de avance de las unidades en proceso: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Materiales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Mano de obra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1/3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Costo indirecto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1/3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Unidades terminadas y en </a:t>
                      </a:r>
                      <a:r>
                        <a:rPr lang="es-PE" sz="1200" b="0" i="0" u="none" strike="noStrike" kern="1200" baseline="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existenc</a:t>
                      </a:r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4,000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P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P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Unidades perdidas en el proceso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4,000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2,000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2,000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Costos agregados al departamento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P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P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P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Materiales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40,340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Mano de obra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52,640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70,000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74,000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r>
                        <a:rPr lang="es-PE" sz="1200" b="0" i="0" u="none" strike="noStrike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Costos indirectos</a:t>
                      </a:r>
                      <a:endParaRPr lang="es-PE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43,280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60,000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dirty="0"/>
                        <a:t>44,000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5163762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33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Caso práctico (1)</a:t>
            </a:r>
            <a:endParaRPr lang="es-PE" altLang="es-PE" dirty="0"/>
          </a:p>
        </p:txBody>
      </p:sp>
      <p:sp>
        <p:nvSpPr>
          <p:cNvPr id="85" name="6 Rectángulo"/>
          <p:cNvSpPr/>
          <p:nvPr/>
        </p:nvSpPr>
        <p:spPr>
          <a:xfrm>
            <a:off x="533399" y="1600200"/>
            <a:ext cx="8892534" cy="53771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s-PE" sz="2400" u="sng" dirty="0">
                <a:solidFill>
                  <a:schemeClr val="accent5"/>
                </a:solidFill>
                <a:latin typeface="+mj-lt"/>
              </a:rPr>
              <a:t>Se solicita:</a:t>
            </a:r>
          </a:p>
          <a:p>
            <a:endParaRPr lang="es-PE" sz="2400" dirty="0">
              <a:solidFill>
                <a:schemeClr val="tx1"/>
              </a:solidFill>
              <a:latin typeface="+mj-lt"/>
            </a:endParaRPr>
          </a:p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Utilizando el método de costeo promedio, preparar un informe</a:t>
            </a:r>
          </a:p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de costo de producción para los departamentos de (a) A, (b) B</a:t>
            </a:r>
          </a:p>
          <a:p>
            <a:r>
              <a:rPr lang="es-PE" sz="2400" dirty="0">
                <a:solidFill>
                  <a:schemeClr val="tx1"/>
                </a:solidFill>
                <a:latin typeface="+mj-lt"/>
              </a:rPr>
              <a:t>y (c) C para el presente mes (mayo 2017).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00509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34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Caso práctico (1) – Solución:</a:t>
            </a:r>
            <a:endParaRPr lang="es-PE" altLang="es-PE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622885"/>
              </p:ext>
            </p:extLst>
          </p:nvPr>
        </p:nvGraphicFramePr>
        <p:xfrm>
          <a:off x="1572816" y="1911337"/>
          <a:ext cx="5544616" cy="4855175"/>
        </p:xfrm>
        <a:graphic>
          <a:graphicData uri="http://schemas.openxmlformats.org/drawingml/2006/table">
            <a:tbl>
              <a:tblPr/>
              <a:tblGrid>
                <a:gridCol w="4085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9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95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85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PE" sz="800" b="1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Departamento 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85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PE" sz="800" b="1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Informe de costo de producción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Cantidad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Unidades en proceso inicial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  6,000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Unidades puestas en proceso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100,000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106,000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Unidades trasladadas al departamento siguiente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90,000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Unidades terminadas y en existencia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  4,000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Unidades en proceso final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  8,000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Unidades perdidas en el proceso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  4,000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106,000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1" i="0" u="none" strike="noStrike">
                          <a:solidFill>
                            <a:srgbClr val="366092"/>
                          </a:solidFill>
                          <a:effectLst/>
                          <a:latin typeface="Trebuchet MS" panose="020B0603020202020204" pitchFamily="34" charset="0"/>
                        </a:rPr>
                        <a:t>Unidades por transferir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1" u="none" strike="noStrike">
                          <a:solidFill>
                            <a:srgbClr val="366092"/>
                          </a:solidFill>
                          <a:effectLst/>
                          <a:latin typeface="Trebuchet MS" panose="020B0603020202020204" pitchFamily="34" charset="0"/>
                        </a:rPr>
                        <a:t>Trabajo en proceso inicial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Materia prima directa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  6,000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Mano de obra directa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  4,500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Costos indirectos de fabricación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  2,800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1" i="0" u="none" strike="noStrike">
                          <a:solidFill>
                            <a:srgbClr val="366092"/>
                          </a:solidFill>
                          <a:effectLst/>
                          <a:latin typeface="Trebuchet MS" panose="020B0603020202020204" pitchFamily="34" charset="0"/>
                        </a:rPr>
                        <a:t>Costos agregados en el mes: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Materia prima directa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40,340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0.45431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Mano de obra directa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52,640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0.58306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Costos indirectos de fabricación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43,280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0.47020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1" u="none" strike="noStrike">
                          <a:solidFill>
                            <a:srgbClr val="366092"/>
                          </a:solidFill>
                          <a:effectLst/>
                          <a:latin typeface="Trebuchet MS" panose="020B0603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1" i="0" u="none" strike="noStrike">
                          <a:solidFill>
                            <a:srgbClr val="366092"/>
                          </a:solidFill>
                          <a:effectLst/>
                          <a:latin typeface="Trebuchet MS" panose="020B0603020202020204" pitchFamily="34" charset="0"/>
                        </a:rPr>
                        <a:t>  149,560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1.50757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1" i="0" u="none" strike="noStrike">
                          <a:solidFill>
                            <a:srgbClr val="366092"/>
                          </a:solidFill>
                          <a:effectLst/>
                          <a:latin typeface="Trebuchet MS" panose="020B0603020202020204" pitchFamily="34" charset="0"/>
                        </a:rPr>
                        <a:t>Costos transferidos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Unidades trasladadas (90,000 x S/.1,50757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135,681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Unidades terminadas y no trasladadas (4,000 x S/.1,50757)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  6,030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Materia prima en proceso (8,000 x S/.0.45431)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  3,634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Mano de obra en proceso (8,000 x 50 % x0.58306)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  2,332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5548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Costos indirectos de fabricación (8,000 x 50 % x 0.47020)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  1,881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   13,878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5857"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1" i="0" u="none" strike="noStrike">
                          <a:solidFill>
                            <a:srgbClr val="366092"/>
                          </a:solidFill>
                          <a:effectLst/>
                          <a:latin typeface="Trebuchet MS" panose="020B0603020202020204" pitchFamily="34" charset="0"/>
                        </a:rPr>
                        <a:t>Costo 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1" i="0" u="none" strike="noStrike">
                          <a:solidFill>
                            <a:srgbClr val="366092"/>
                          </a:solidFill>
                          <a:effectLst/>
                          <a:latin typeface="Trebuchet MS" panose="020B0603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800" b="1" i="0" u="none" strike="noStrike" dirty="0">
                          <a:solidFill>
                            <a:srgbClr val="366092"/>
                          </a:solidFill>
                          <a:effectLst/>
                          <a:latin typeface="Trebuchet MS" panose="020B0603020202020204" pitchFamily="34" charset="0"/>
                        </a:rPr>
                        <a:t>  149,559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120498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Elementos del Costo</a:t>
            </a:r>
            <a:endParaRPr lang="es-PE" altLang="es-PE" dirty="0"/>
          </a:p>
        </p:txBody>
      </p:sp>
      <p:grpSp>
        <p:nvGrpSpPr>
          <p:cNvPr id="2" name="Grupo 1"/>
          <p:cNvGrpSpPr/>
          <p:nvPr/>
        </p:nvGrpSpPr>
        <p:grpSpPr>
          <a:xfrm>
            <a:off x="1205633" y="1928226"/>
            <a:ext cx="7521455" cy="3640197"/>
            <a:chOff x="1205633" y="1928226"/>
            <a:chExt cx="7521455" cy="3640197"/>
          </a:xfrm>
        </p:grpSpPr>
        <p:sp>
          <p:nvSpPr>
            <p:cNvPr id="85" name="Rectángulo: esquinas redondeadas 84"/>
            <p:cNvSpPr/>
            <p:nvPr/>
          </p:nvSpPr>
          <p:spPr>
            <a:xfrm>
              <a:off x="3823470" y="1928227"/>
              <a:ext cx="2197512" cy="675769"/>
            </a:xfrm>
            <a:prstGeom prst="roundRect">
              <a:avLst/>
            </a:prstGeom>
            <a:solidFill>
              <a:schemeClr val="accent5"/>
            </a:solidFill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>
                  <a:solidFill>
                    <a:schemeClr val="bg1"/>
                  </a:solidFill>
                  <a:latin typeface="+mj-lt"/>
                </a:rPr>
                <a:t>Mano de Obra Directa</a:t>
              </a:r>
            </a:p>
          </p:txBody>
        </p:sp>
        <p:sp>
          <p:nvSpPr>
            <p:cNvPr id="86" name="Rectángulo: esquinas redondeadas 85"/>
            <p:cNvSpPr/>
            <p:nvPr/>
          </p:nvSpPr>
          <p:spPr>
            <a:xfrm>
              <a:off x="6475625" y="1928226"/>
              <a:ext cx="2197512" cy="675769"/>
            </a:xfrm>
            <a:prstGeom prst="roundRect">
              <a:avLst/>
            </a:prstGeom>
            <a:solidFill>
              <a:schemeClr val="accent5"/>
            </a:solidFill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>
                  <a:solidFill>
                    <a:schemeClr val="bg1"/>
                  </a:solidFill>
                  <a:latin typeface="+mj-lt"/>
                </a:rPr>
                <a:t>CIF</a:t>
              </a:r>
            </a:p>
          </p:txBody>
        </p:sp>
        <p:sp>
          <p:nvSpPr>
            <p:cNvPr id="87" name="Rectángulo: esquinas redondeadas 86"/>
            <p:cNvSpPr/>
            <p:nvPr/>
          </p:nvSpPr>
          <p:spPr>
            <a:xfrm>
              <a:off x="6483095" y="3334311"/>
              <a:ext cx="2243993" cy="2234112"/>
            </a:xfrm>
            <a:prstGeom prst="roundRect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Tx/>
                <a:buChar char="-"/>
              </a:pPr>
              <a:r>
                <a:rPr lang="es-ES_tradnl" altLang="es-PE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Materiales Indirectos</a:t>
              </a:r>
            </a:p>
            <a:p>
              <a:pPr marL="285750" indent="-285750">
                <a:buFontTx/>
                <a:buChar char="-"/>
              </a:pPr>
              <a:r>
                <a:rPr lang="es-ES_tradnl" altLang="es-PE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Mano de Obra Indirecta</a:t>
              </a:r>
            </a:p>
            <a:p>
              <a:pPr marL="285750" indent="-285750">
                <a:buFontTx/>
                <a:buChar char="-"/>
              </a:pPr>
              <a:r>
                <a:rPr lang="es-ES_tradnl" altLang="es-PE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Otros Costos Indirectos</a:t>
              </a:r>
            </a:p>
          </p:txBody>
        </p:sp>
        <p:cxnSp>
          <p:nvCxnSpPr>
            <p:cNvPr id="88" name="Conector recto de flecha 87"/>
            <p:cNvCxnSpPr>
              <a:cxnSpLocks/>
            </p:cNvCxnSpPr>
            <p:nvPr/>
          </p:nvCxnSpPr>
          <p:spPr>
            <a:xfrm>
              <a:off x="7535247" y="2631307"/>
              <a:ext cx="0" cy="703004"/>
            </a:xfrm>
            <a:prstGeom prst="straightConnector1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ángulo: esquinas redondeadas 88"/>
            <p:cNvSpPr/>
            <p:nvPr/>
          </p:nvSpPr>
          <p:spPr>
            <a:xfrm>
              <a:off x="1205633" y="1928228"/>
              <a:ext cx="2197512" cy="675769"/>
            </a:xfrm>
            <a:prstGeom prst="roundRect">
              <a:avLst/>
            </a:prstGeom>
            <a:solidFill>
              <a:schemeClr val="accent5"/>
            </a:solidFill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>
                  <a:solidFill>
                    <a:schemeClr val="bg1"/>
                  </a:solidFill>
                  <a:latin typeface="+mj-lt"/>
                </a:rPr>
                <a:t>Materiales Directos</a:t>
              </a:r>
            </a:p>
          </p:txBody>
        </p:sp>
        <p:sp>
          <p:nvSpPr>
            <p:cNvPr id="90" name="Rectángulo: esquinas redondeadas 89"/>
            <p:cNvSpPr/>
            <p:nvPr/>
          </p:nvSpPr>
          <p:spPr>
            <a:xfrm>
              <a:off x="1205634" y="3307001"/>
              <a:ext cx="2243993" cy="2234112"/>
            </a:xfrm>
            <a:prstGeom prst="roundRect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Tx/>
                <a:buChar char="-"/>
              </a:pPr>
              <a:r>
                <a:rPr lang="es-PE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Materias Primas</a:t>
              </a:r>
            </a:p>
            <a:p>
              <a:pPr marL="285750" indent="-285750">
                <a:buFontTx/>
                <a:buChar char="-"/>
              </a:pPr>
              <a:r>
                <a:rPr lang="es-PE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Materiales auxiliares</a:t>
              </a:r>
            </a:p>
          </p:txBody>
        </p:sp>
        <p:cxnSp>
          <p:nvCxnSpPr>
            <p:cNvPr id="91" name="Conector recto de flecha 90"/>
            <p:cNvCxnSpPr>
              <a:cxnSpLocks/>
            </p:cNvCxnSpPr>
            <p:nvPr/>
          </p:nvCxnSpPr>
          <p:spPr>
            <a:xfrm>
              <a:off x="2257786" y="2603997"/>
              <a:ext cx="0" cy="703004"/>
            </a:xfrm>
            <a:prstGeom prst="straightConnector1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ectángulo: esquinas redondeadas 91"/>
            <p:cNvSpPr/>
            <p:nvPr/>
          </p:nvSpPr>
          <p:spPr>
            <a:xfrm>
              <a:off x="3865259" y="3307001"/>
              <a:ext cx="2243993" cy="2234112"/>
            </a:xfrm>
            <a:prstGeom prst="roundRect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Tx/>
                <a:buChar char="-"/>
              </a:pPr>
              <a:r>
                <a:rPr lang="es-PE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Mano de obra directa</a:t>
              </a:r>
            </a:p>
          </p:txBody>
        </p:sp>
        <p:cxnSp>
          <p:nvCxnSpPr>
            <p:cNvPr id="93" name="Conector recto de flecha 92"/>
            <p:cNvCxnSpPr>
              <a:cxnSpLocks/>
            </p:cNvCxnSpPr>
            <p:nvPr/>
          </p:nvCxnSpPr>
          <p:spPr>
            <a:xfrm>
              <a:off x="4917411" y="2603997"/>
              <a:ext cx="0" cy="703004"/>
            </a:xfrm>
            <a:prstGeom prst="straightConnector1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48928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Relación entre tipos de costos</a:t>
            </a:r>
            <a:endParaRPr lang="es-PE" altLang="es-PE" dirty="0"/>
          </a:p>
        </p:txBody>
      </p:sp>
      <p:sp>
        <p:nvSpPr>
          <p:cNvPr id="87" name="Rectángulo: esquinas redondeadas 86"/>
          <p:cNvSpPr/>
          <p:nvPr/>
        </p:nvSpPr>
        <p:spPr>
          <a:xfrm>
            <a:off x="-588598" y="7553282"/>
            <a:ext cx="2243993" cy="871383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es-ES_tradnl" altLang="es-PE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Materiales Indirectos</a:t>
            </a:r>
          </a:p>
          <a:p>
            <a:pPr marL="285750" indent="-285750">
              <a:buFontTx/>
              <a:buChar char="-"/>
            </a:pPr>
            <a:r>
              <a:rPr lang="es-ES_tradnl" altLang="es-PE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Mano de Obra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3229000" y="2946085"/>
            <a:ext cx="5280103" cy="3639827"/>
            <a:chOff x="2259935" y="2230016"/>
            <a:chExt cx="5280103" cy="3639827"/>
          </a:xfrm>
        </p:grpSpPr>
        <p:sp>
          <p:nvSpPr>
            <p:cNvPr id="89" name="Rectángulo: esquinas redondeadas 88"/>
            <p:cNvSpPr/>
            <p:nvPr/>
          </p:nvSpPr>
          <p:spPr>
            <a:xfrm>
              <a:off x="2259935" y="2230016"/>
              <a:ext cx="2623366" cy="1805572"/>
            </a:xfrm>
            <a:prstGeom prst="roundRect">
              <a:avLst/>
            </a:prstGeom>
            <a:solidFill>
              <a:schemeClr val="accent5"/>
            </a:solidFill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400" i="1" dirty="0">
                  <a:solidFill>
                    <a:schemeClr val="bg1"/>
                  </a:solidFill>
                  <a:latin typeface="+mj-lt"/>
                </a:rPr>
                <a:t>Objeto del costo: Producir fideos</a:t>
              </a:r>
            </a:p>
            <a:p>
              <a:pPr algn="ctr"/>
              <a:endParaRPr lang="es-PE" sz="1400" dirty="0">
                <a:solidFill>
                  <a:schemeClr val="bg1"/>
                </a:solidFill>
                <a:latin typeface="+mj-lt"/>
              </a:endParaRPr>
            </a:p>
            <a:p>
              <a:pPr algn="ctr"/>
              <a:r>
                <a:rPr lang="es-PE" sz="1400" dirty="0">
                  <a:solidFill>
                    <a:schemeClr val="bg1"/>
                  </a:solidFill>
                  <a:latin typeface="+mj-lt"/>
                </a:rPr>
                <a:t>Ejemplo: Trigo</a:t>
              </a:r>
            </a:p>
          </p:txBody>
        </p:sp>
        <p:sp>
          <p:nvSpPr>
            <p:cNvPr id="67" name="Rectángulo: esquinas redondeadas 66"/>
            <p:cNvSpPr/>
            <p:nvPr/>
          </p:nvSpPr>
          <p:spPr>
            <a:xfrm>
              <a:off x="2259935" y="4035588"/>
              <a:ext cx="2623366" cy="1805572"/>
            </a:xfrm>
            <a:prstGeom prst="roundRect">
              <a:avLst/>
            </a:prstGeom>
            <a:solidFill>
              <a:schemeClr val="accent5"/>
            </a:solidFill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400" i="1" dirty="0">
                  <a:solidFill>
                    <a:schemeClr val="bg1"/>
                  </a:solidFill>
                  <a:latin typeface="+mj-lt"/>
                </a:rPr>
                <a:t>Objeto del Costo: Producir fideos</a:t>
              </a:r>
            </a:p>
            <a:p>
              <a:pPr algn="ctr"/>
              <a:endParaRPr lang="es-PE" sz="1400" i="1" dirty="0">
                <a:solidFill>
                  <a:schemeClr val="bg1"/>
                </a:solidFill>
                <a:latin typeface="+mj-lt"/>
              </a:endParaRPr>
            </a:p>
            <a:p>
              <a:pPr algn="ctr"/>
              <a:r>
                <a:rPr lang="es-PE" sz="1400" i="1" dirty="0">
                  <a:solidFill>
                    <a:schemeClr val="bg1"/>
                  </a:solidFill>
                  <a:latin typeface="+mj-lt"/>
                </a:rPr>
                <a:t>Ejemplo: Sueldo del supervisor de producción</a:t>
              </a:r>
            </a:p>
          </p:txBody>
        </p:sp>
        <p:sp>
          <p:nvSpPr>
            <p:cNvPr id="68" name="Rectángulo: esquinas redondeadas 67"/>
            <p:cNvSpPr/>
            <p:nvPr/>
          </p:nvSpPr>
          <p:spPr>
            <a:xfrm>
              <a:off x="4916672" y="2230016"/>
              <a:ext cx="2623366" cy="1805572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600" dirty="0">
                <a:solidFill>
                  <a:schemeClr val="bg1"/>
                </a:solidFill>
                <a:latin typeface="+mj-lt"/>
              </a:endParaRPr>
            </a:p>
            <a:p>
              <a:pPr algn="ctr"/>
              <a:r>
                <a:rPr lang="es-PE" sz="1600" i="1" dirty="0">
                  <a:solidFill>
                    <a:schemeClr val="bg1"/>
                  </a:solidFill>
                  <a:latin typeface="+mj-lt"/>
                </a:rPr>
                <a:t>Objeto del Costo: Producir fideos</a:t>
              </a:r>
            </a:p>
            <a:p>
              <a:pPr algn="ctr"/>
              <a:endParaRPr lang="es-PE" sz="1600" dirty="0">
                <a:solidFill>
                  <a:schemeClr val="bg1"/>
                </a:solidFill>
                <a:latin typeface="+mj-lt"/>
              </a:endParaRPr>
            </a:p>
            <a:p>
              <a:pPr algn="ctr"/>
              <a:r>
                <a:rPr lang="es-PE" sz="1600" dirty="0">
                  <a:solidFill>
                    <a:schemeClr val="bg1"/>
                  </a:solidFill>
                  <a:latin typeface="+mj-lt"/>
                </a:rPr>
                <a:t>Ejemplo: Costo de energía empleada por la planta</a:t>
              </a:r>
            </a:p>
          </p:txBody>
        </p:sp>
        <p:sp>
          <p:nvSpPr>
            <p:cNvPr id="69" name="Rectángulo: esquinas redondeadas 68"/>
            <p:cNvSpPr/>
            <p:nvPr/>
          </p:nvSpPr>
          <p:spPr>
            <a:xfrm>
              <a:off x="4900870" y="4064271"/>
              <a:ext cx="2623366" cy="1805572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400" i="1" dirty="0">
                  <a:solidFill>
                    <a:schemeClr val="bg1"/>
                  </a:solidFill>
                  <a:latin typeface="+mj-lt"/>
                </a:rPr>
                <a:t>Objeto del Costo: Producir fideos</a:t>
              </a:r>
            </a:p>
            <a:p>
              <a:pPr algn="ctr"/>
              <a:endParaRPr lang="es-PE" sz="1400" dirty="0">
                <a:solidFill>
                  <a:schemeClr val="bg1"/>
                </a:solidFill>
                <a:latin typeface="+mj-lt"/>
              </a:endParaRPr>
            </a:p>
            <a:p>
              <a:pPr algn="ctr"/>
              <a:r>
                <a:rPr lang="es-PE" sz="1400" dirty="0">
                  <a:solidFill>
                    <a:schemeClr val="bg1"/>
                  </a:solidFill>
                  <a:latin typeface="+mj-lt"/>
                </a:rPr>
                <a:t>Ejemplo: Costo del arrendamiento de la planta</a:t>
              </a:r>
            </a:p>
            <a:p>
              <a:pPr algn="ctr"/>
              <a:endParaRPr lang="es-PE" sz="16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" name="Flecha: a la derecha 3"/>
          <p:cNvSpPr/>
          <p:nvPr/>
        </p:nvSpPr>
        <p:spPr>
          <a:xfrm>
            <a:off x="1043373" y="3205434"/>
            <a:ext cx="1872208" cy="1440160"/>
          </a:xfrm>
          <a:prstGeom prst="rightArrow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sz="1500" dirty="0">
                <a:latin typeface="+mj-lt"/>
              </a:rPr>
              <a:t>Costos Variables</a:t>
            </a:r>
          </a:p>
        </p:txBody>
      </p:sp>
      <p:sp>
        <p:nvSpPr>
          <p:cNvPr id="73" name="Flecha: a la derecha 72"/>
          <p:cNvSpPr/>
          <p:nvPr/>
        </p:nvSpPr>
        <p:spPr>
          <a:xfrm>
            <a:off x="1023646" y="4963046"/>
            <a:ext cx="1872208" cy="1440160"/>
          </a:xfrm>
          <a:prstGeom prst="rightArrow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sz="1500" dirty="0">
                <a:latin typeface="+mj-lt"/>
              </a:rPr>
              <a:t>Costos Fijos</a:t>
            </a:r>
          </a:p>
        </p:txBody>
      </p:sp>
      <p:sp>
        <p:nvSpPr>
          <p:cNvPr id="5" name="Flecha: hacia abajo 4"/>
          <p:cNvSpPr/>
          <p:nvPr/>
        </p:nvSpPr>
        <p:spPr>
          <a:xfrm>
            <a:off x="6167728" y="1840760"/>
            <a:ext cx="2137156" cy="1090984"/>
          </a:xfrm>
          <a:prstGeom prst="downArrow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sz="1250" b="1" dirty="0">
                <a:latin typeface="+mj-lt"/>
              </a:rPr>
              <a:t>Costos Indirectos</a:t>
            </a:r>
          </a:p>
        </p:txBody>
      </p:sp>
      <p:sp>
        <p:nvSpPr>
          <p:cNvPr id="83" name="Flecha: hacia abajo 82"/>
          <p:cNvSpPr/>
          <p:nvPr/>
        </p:nvSpPr>
        <p:spPr>
          <a:xfrm>
            <a:off x="3428999" y="1855101"/>
            <a:ext cx="2137156" cy="1090984"/>
          </a:xfrm>
          <a:prstGeom prst="downArrow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sz="1250" b="1" dirty="0">
                <a:latin typeface="+mj-lt"/>
              </a:rPr>
              <a:t>Costos directos</a:t>
            </a:r>
          </a:p>
        </p:txBody>
      </p:sp>
      <p:cxnSp>
        <p:nvCxnSpPr>
          <p:cNvPr id="58" name="Conector recto 57"/>
          <p:cNvCxnSpPr>
            <a:cxnSpLocks/>
          </p:cNvCxnSpPr>
          <p:nvPr/>
        </p:nvCxnSpPr>
        <p:spPr>
          <a:xfrm>
            <a:off x="1043373" y="4750296"/>
            <a:ext cx="7449928" cy="136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/>
          <p:cNvCxnSpPr/>
          <p:nvPr/>
        </p:nvCxnSpPr>
        <p:spPr>
          <a:xfrm flipH="1">
            <a:off x="5852366" y="2946085"/>
            <a:ext cx="33371" cy="363982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710415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Costos de una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compañía industrial</a:t>
            </a:r>
          </a:p>
          <a:p>
            <a:pPr marL="464241" indent="-464241">
              <a:spcBef>
                <a:spcPts val="0"/>
              </a:spcBef>
              <a:defRPr/>
            </a:pP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7837171" y="3088299"/>
            <a:ext cx="1922321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PE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5903197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64" name="Rectángulo: esquinas redondeadas 63"/>
          <p:cNvSpPr/>
          <p:nvPr/>
        </p:nvSpPr>
        <p:spPr>
          <a:xfrm>
            <a:off x="2215716" y="1815019"/>
            <a:ext cx="1152128" cy="1119866"/>
          </a:xfrm>
          <a:prstGeom prst="roundRect">
            <a:avLst/>
          </a:prstGeom>
          <a:solidFill>
            <a:schemeClr val="accent5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bg1"/>
                </a:solidFill>
                <a:latin typeface="+mj-lt"/>
              </a:rPr>
              <a:t>Inventario de </a:t>
            </a:r>
            <a:r>
              <a:rPr lang="es-PE" sz="1400" dirty="0" err="1">
                <a:solidFill>
                  <a:schemeClr val="bg1"/>
                </a:solidFill>
                <a:latin typeface="+mj-lt"/>
              </a:rPr>
              <a:t>mat.</a:t>
            </a:r>
            <a:r>
              <a:rPr lang="es-PE" sz="1400" dirty="0">
                <a:solidFill>
                  <a:schemeClr val="bg1"/>
                </a:solidFill>
                <a:latin typeface="+mj-lt"/>
              </a:rPr>
              <a:t> directos</a:t>
            </a:r>
          </a:p>
        </p:txBody>
      </p:sp>
      <p:sp>
        <p:nvSpPr>
          <p:cNvPr id="65" name="Rectángulo: esquinas redondeadas 64"/>
          <p:cNvSpPr/>
          <p:nvPr/>
        </p:nvSpPr>
        <p:spPr>
          <a:xfrm>
            <a:off x="658181" y="1973516"/>
            <a:ext cx="1246818" cy="792036"/>
          </a:xfrm>
          <a:prstGeom prst="roundRect">
            <a:avLst/>
          </a:prstGeom>
          <a:noFill/>
          <a:ln w="31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Compra de </a:t>
            </a:r>
            <a:r>
              <a:rPr lang="es-PE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mat.</a:t>
            </a:r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Directos</a:t>
            </a:r>
          </a:p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S/ 73,000</a:t>
            </a:r>
          </a:p>
        </p:txBody>
      </p:sp>
      <p:sp>
        <p:nvSpPr>
          <p:cNvPr id="66" name="Rectángulo: esquinas redondeadas 65"/>
          <p:cNvSpPr/>
          <p:nvPr/>
        </p:nvSpPr>
        <p:spPr>
          <a:xfrm>
            <a:off x="2215715" y="1016214"/>
            <a:ext cx="1152129" cy="411380"/>
          </a:xfrm>
          <a:prstGeom prst="roundRect">
            <a:avLst/>
          </a:prstGeom>
          <a:noFill/>
          <a:ln w="31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Inv. Inicial S/ 11,000</a:t>
            </a:r>
          </a:p>
        </p:txBody>
      </p:sp>
      <p:cxnSp>
        <p:nvCxnSpPr>
          <p:cNvPr id="5" name="Conector recto de flecha 4"/>
          <p:cNvCxnSpPr>
            <a:cxnSpLocks/>
            <a:stCxn id="65" idx="3"/>
            <a:endCxn id="64" idx="1"/>
          </p:cNvCxnSpPr>
          <p:nvPr/>
        </p:nvCxnSpPr>
        <p:spPr>
          <a:xfrm>
            <a:off x="1904999" y="2369534"/>
            <a:ext cx="310717" cy="5418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de flecha 67"/>
          <p:cNvCxnSpPr>
            <a:cxnSpLocks/>
            <a:stCxn id="66" idx="2"/>
            <a:endCxn id="64" idx="0"/>
          </p:cNvCxnSpPr>
          <p:nvPr/>
        </p:nvCxnSpPr>
        <p:spPr>
          <a:xfrm>
            <a:off x="2791780" y="1427594"/>
            <a:ext cx="0" cy="387425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ángulo: esquinas redondeadas 69"/>
          <p:cNvSpPr/>
          <p:nvPr/>
        </p:nvSpPr>
        <p:spPr>
          <a:xfrm>
            <a:off x="2215716" y="3372662"/>
            <a:ext cx="1152128" cy="411380"/>
          </a:xfrm>
          <a:prstGeom prst="roundRect">
            <a:avLst/>
          </a:prstGeom>
          <a:noFill/>
          <a:ln w="31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Inv. Final</a:t>
            </a:r>
          </a:p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S/8,000</a:t>
            </a:r>
          </a:p>
        </p:txBody>
      </p:sp>
      <p:sp>
        <p:nvSpPr>
          <p:cNvPr id="73" name="Rectángulo: esquinas redondeadas 72"/>
          <p:cNvSpPr/>
          <p:nvPr/>
        </p:nvSpPr>
        <p:spPr>
          <a:xfrm>
            <a:off x="3584447" y="1562136"/>
            <a:ext cx="1791817" cy="667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PASO 1</a:t>
            </a:r>
          </a:p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Mat. Directos usados S/ 76,000</a:t>
            </a:r>
          </a:p>
        </p:txBody>
      </p:sp>
      <p:cxnSp>
        <p:nvCxnSpPr>
          <p:cNvPr id="74" name="Conector recto de flecha 73"/>
          <p:cNvCxnSpPr>
            <a:cxnSpLocks/>
            <a:stCxn id="64" idx="2"/>
            <a:endCxn id="70" idx="0"/>
          </p:cNvCxnSpPr>
          <p:nvPr/>
        </p:nvCxnSpPr>
        <p:spPr>
          <a:xfrm>
            <a:off x="2791780" y="2934885"/>
            <a:ext cx="0" cy="437777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ángulo: esquinas redondeadas 80"/>
          <p:cNvSpPr/>
          <p:nvPr/>
        </p:nvSpPr>
        <p:spPr>
          <a:xfrm>
            <a:off x="4008118" y="3578352"/>
            <a:ext cx="1152128" cy="1484334"/>
          </a:xfrm>
          <a:prstGeom prst="roundRect">
            <a:avLst/>
          </a:prstGeom>
          <a:solidFill>
            <a:schemeClr val="accent5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bg1"/>
                </a:solidFill>
                <a:latin typeface="+mj-lt"/>
              </a:rPr>
              <a:t>Inv. De productos en proceso</a:t>
            </a:r>
          </a:p>
        </p:txBody>
      </p:sp>
      <p:cxnSp>
        <p:nvCxnSpPr>
          <p:cNvPr id="82" name="Conector: angular 81"/>
          <p:cNvCxnSpPr>
            <a:cxnSpLocks/>
            <a:stCxn id="64" idx="3"/>
            <a:endCxn id="81" idx="1"/>
          </p:cNvCxnSpPr>
          <p:nvPr/>
        </p:nvCxnSpPr>
        <p:spPr>
          <a:xfrm>
            <a:off x="3367844" y="2374952"/>
            <a:ext cx="640274" cy="1945567"/>
          </a:xfrm>
          <a:prstGeom prst="bentConnector3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ángulo: esquinas redondeadas 83"/>
          <p:cNvSpPr/>
          <p:nvPr/>
        </p:nvSpPr>
        <p:spPr>
          <a:xfrm>
            <a:off x="4008118" y="2681316"/>
            <a:ext cx="1152129" cy="411380"/>
          </a:xfrm>
          <a:prstGeom prst="roundRect">
            <a:avLst/>
          </a:prstGeom>
          <a:noFill/>
          <a:ln w="31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Inv. Inicial S/ 6,000</a:t>
            </a:r>
          </a:p>
        </p:txBody>
      </p:sp>
      <p:cxnSp>
        <p:nvCxnSpPr>
          <p:cNvPr id="85" name="Conector recto de flecha 84"/>
          <p:cNvCxnSpPr>
            <a:cxnSpLocks/>
            <a:stCxn id="84" idx="2"/>
            <a:endCxn id="81" idx="0"/>
          </p:cNvCxnSpPr>
          <p:nvPr/>
        </p:nvCxnSpPr>
        <p:spPr>
          <a:xfrm flipH="1">
            <a:off x="4584182" y="3092696"/>
            <a:ext cx="1" cy="485656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ángulo: esquinas redondeadas 86"/>
          <p:cNvSpPr/>
          <p:nvPr/>
        </p:nvSpPr>
        <p:spPr>
          <a:xfrm>
            <a:off x="4020945" y="5280152"/>
            <a:ext cx="1152128" cy="411380"/>
          </a:xfrm>
          <a:prstGeom prst="roundRect">
            <a:avLst/>
          </a:prstGeom>
          <a:noFill/>
          <a:ln w="31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Inv. Final</a:t>
            </a:r>
          </a:p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S/7,000</a:t>
            </a:r>
          </a:p>
        </p:txBody>
      </p:sp>
      <p:cxnSp>
        <p:nvCxnSpPr>
          <p:cNvPr id="88" name="Conector recto de flecha 87"/>
          <p:cNvCxnSpPr>
            <a:cxnSpLocks/>
            <a:stCxn id="81" idx="2"/>
            <a:endCxn id="87" idx="0"/>
          </p:cNvCxnSpPr>
          <p:nvPr/>
        </p:nvCxnSpPr>
        <p:spPr>
          <a:xfrm>
            <a:off x="4584182" y="5062686"/>
            <a:ext cx="12827" cy="217466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ángulo: esquinas redondeadas 90"/>
          <p:cNvSpPr/>
          <p:nvPr/>
        </p:nvSpPr>
        <p:spPr>
          <a:xfrm>
            <a:off x="132656" y="3776916"/>
            <a:ext cx="1667862" cy="541332"/>
          </a:xfrm>
          <a:prstGeom prst="roundRect">
            <a:avLst/>
          </a:prstGeom>
          <a:noFill/>
          <a:ln w="31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Mano de obra directa S/9,000</a:t>
            </a:r>
          </a:p>
        </p:txBody>
      </p:sp>
      <p:sp>
        <p:nvSpPr>
          <p:cNvPr id="92" name="Rectángulo: esquinas redondeadas 91"/>
          <p:cNvSpPr/>
          <p:nvPr/>
        </p:nvSpPr>
        <p:spPr>
          <a:xfrm>
            <a:off x="132656" y="4471336"/>
            <a:ext cx="1667862" cy="783415"/>
          </a:xfrm>
          <a:prstGeom prst="roundRect">
            <a:avLst/>
          </a:prstGeom>
          <a:noFill/>
          <a:ln w="31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Costos indirectos de fabricación S/20,000</a:t>
            </a:r>
          </a:p>
        </p:txBody>
      </p:sp>
      <p:cxnSp>
        <p:nvCxnSpPr>
          <p:cNvPr id="93" name="Conector recto de flecha 92"/>
          <p:cNvCxnSpPr>
            <a:cxnSpLocks/>
            <a:stCxn id="91" idx="3"/>
          </p:cNvCxnSpPr>
          <p:nvPr/>
        </p:nvCxnSpPr>
        <p:spPr>
          <a:xfrm>
            <a:off x="1800518" y="4047582"/>
            <a:ext cx="2207600" cy="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ector recto de flecha 159"/>
          <p:cNvCxnSpPr>
            <a:cxnSpLocks/>
            <a:stCxn id="92" idx="3"/>
          </p:cNvCxnSpPr>
          <p:nvPr/>
        </p:nvCxnSpPr>
        <p:spPr>
          <a:xfrm>
            <a:off x="1800518" y="4863044"/>
            <a:ext cx="2207600" cy="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ángulo: esquinas redondeadas 101"/>
          <p:cNvSpPr/>
          <p:nvPr/>
        </p:nvSpPr>
        <p:spPr>
          <a:xfrm>
            <a:off x="2058010" y="5876640"/>
            <a:ext cx="1962936" cy="10923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PASO 2</a:t>
            </a:r>
          </a:p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Costos totales de producción </a:t>
            </a:r>
          </a:p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S/ 105,000</a:t>
            </a:r>
          </a:p>
        </p:txBody>
      </p:sp>
      <p:sp>
        <p:nvSpPr>
          <p:cNvPr id="103" name="Rectángulo: esquinas redondeadas 102"/>
          <p:cNvSpPr/>
          <p:nvPr/>
        </p:nvSpPr>
        <p:spPr>
          <a:xfrm>
            <a:off x="6613300" y="3576081"/>
            <a:ext cx="1330610" cy="1484334"/>
          </a:xfrm>
          <a:prstGeom prst="roundRect">
            <a:avLst/>
          </a:prstGeom>
          <a:solidFill>
            <a:schemeClr val="accent5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bg1"/>
                </a:solidFill>
                <a:latin typeface="+mj-lt"/>
              </a:rPr>
              <a:t>Inv. De productos terminados</a:t>
            </a:r>
          </a:p>
        </p:txBody>
      </p:sp>
      <p:cxnSp>
        <p:nvCxnSpPr>
          <p:cNvPr id="104" name="Conector recto de flecha 103"/>
          <p:cNvCxnSpPr>
            <a:cxnSpLocks/>
            <a:endCxn id="103" idx="1"/>
          </p:cNvCxnSpPr>
          <p:nvPr/>
        </p:nvCxnSpPr>
        <p:spPr>
          <a:xfrm flipV="1">
            <a:off x="5160246" y="4318248"/>
            <a:ext cx="1453054" cy="252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ángulo: esquinas redondeadas 105"/>
          <p:cNvSpPr/>
          <p:nvPr/>
        </p:nvSpPr>
        <p:spPr>
          <a:xfrm>
            <a:off x="5245224" y="3092696"/>
            <a:ext cx="1322321" cy="10857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3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PASO 3</a:t>
            </a:r>
          </a:p>
          <a:p>
            <a:pPr algn="ctr"/>
            <a:r>
              <a:rPr lang="es-PE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Costo de bienes producidos</a:t>
            </a:r>
          </a:p>
          <a:p>
            <a:pPr algn="ctr"/>
            <a:r>
              <a:rPr lang="es-PE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S/ 104,000</a:t>
            </a:r>
          </a:p>
        </p:txBody>
      </p:sp>
      <p:sp>
        <p:nvSpPr>
          <p:cNvPr id="108" name="Rectángulo: esquinas redondeadas 107"/>
          <p:cNvSpPr/>
          <p:nvPr/>
        </p:nvSpPr>
        <p:spPr>
          <a:xfrm>
            <a:off x="5325473" y="4468288"/>
            <a:ext cx="1152128" cy="411380"/>
          </a:xfrm>
          <a:prstGeom prst="roundRect">
            <a:avLst/>
          </a:prstGeom>
          <a:noFill/>
          <a:ln w="31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S/ 104,000</a:t>
            </a:r>
          </a:p>
        </p:txBody>
      </p:sp>
      <p:sp>
        <p:nvSpPr>
          <p:cNvPr id="109" name="Rectángulo: esquinas redondeadas 108"/>
          <p:cNvSpPr/>
          <p:nvPr/>
        </p:nvSpPr>
        <p:spPr>
          <a:xfrm>
            <a:off x="6710814" y="2731335"/>
            <a:ext cx="1152129" cy="411380"/>
          </a:xfrm>
          <a:prstGeom prst="roundRect">
            <a:avLst/>
          </a:prstGeom>
          <a:noFill/>
          <a:ln w="31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Inv. Inicial S/ 22,000</a:t>
            </a:r>
          </a:p>
        </p:txBody>
      </p:sp>
      <p:cxnSp>
        <p:nvCxnSpPr>
          <p:cNvPr id="110" name="Conector recto de flecha 109"/>
          <p:cNvCxnSpPr>
            <a:cxnSpLocks/>
            <a:stCxn id="109" idx="2"/>
          </p:cNvCxnSpPr>
          <p:nvPr/>
        </p:nvCxnSpPr>
        <p:spPr>
          <a:xfrm flipH="1">
            <a:off x="7286878" y="3142715"/>
            <a:ext cx="1" cy="485656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ángulo: esquinas redondeadas 110"/>
          <p:cNvSpPr/>
          <p:nvPr/>
        </p:nvSpPr>
        <p:spPr>
          <a:xfrm>
            <a:off x="6733165" y="5303520"/>
            <a:ext cx="1152128" cy="411380"/>
          </a:xfrm>
          <a:prstGeom prst="roundRect">
            <a:avLst/>
          </a:prstGeom>
          <a:noFill/>
          <a:ln w="31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Inv. Final</a:t>
            </a:r>
          </a:p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S/ 18,000</a:t>
            </a:r>
          </a:p>
        </p:txBody>
      </p:sp>
      <p:cxnSp>
        <p:nvCxnSpPr>
          <p:cNvPr id="112" name="Conector recto de flecha 111"/>
          <p:cNvCxnSpPr>
            <a:cxnSpLocks/>
            <a:endCxn id="111" idx="0"/>
          </p:cNvCxnSpPr>
          <p:nvPr/>
        </p:nvCxnSpPr>
        <p:spPr>
          <a:xfrm>
            <a:off x="7296402" y="5086054"/>
            <a:ext cx="12827" cy="217466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ángulo: esquinas redondeadas 112"/>
          <p:cNvSpPr/>
          <p:nvPr/>
        </p:nvSpPr>
        <p:spPr>
          <a:xfrm>
            <a:off x="8736629" y="3142714"/>
            <a:ext cx="1311500" cy="24224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PASO 4</a:t>
            </a:r>
          </a:p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Costo de los productos vendidos</a:t>
            </a:r>
          </a:p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S/ 108,000</a:t>
            </a:r>
          </a:p>
        </p:txBody>
      </p:sp>
      <p:cxnSp>
        <p:nvCxnSpPr>
          <p:cNvPr id="114" name="Conector recto de flecha 113"/>
          <p:cNvCxnSpPr>
            <a:cxnSpLocks/>
            <a:stCxn id="103" idx="3"/>
          </p:cNvCxnSpPr>
          <p:nvPr/>
        </p:nvCxnSpPr>
        <p:spPr>
          <a:xfrm>
            <a:off x="7943910" y="4318248"/>
            <a:ext cx="792719" cy="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ángulo: esquinas redondeadas 115"/>
          <p:cNvSpPr/>
          <p:nvPr/>
        </p:nvSpPr>
        <p:spPr>
          <a:xfrm>
            <a:off x="7866242" y="3174247"/>
            <a:ext cx="979382" cy="1004211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50" b="1" dirty="0">
                <a:solidFill>
                  <a:srgbClr val="FF0000"/>
                </a:solidFill>
                <a:latin typeface="+mj-lt"/>
              </a:rPr>
              <a:t>Cuando ocurren las ventas</a:t>
            </a:r>
          </a:p>
        </p:txBody>
      </p:sp>
      <p:sp>
        <p:nvSpPr>
          <p:cNvPr id="119" name="Rectángulo: esquinas redondeadas 118"/>
          <p:cNvSpPr/>
          <p:nvPr/>
        </p:nvSpPr>
        <p:spPr>
          <a:xfrm>
            <a:off x="8736629" y="1272193"/>
            <a:ext cx="1311500" cy="785207"/>
          </a:xfrm>
          <a:prstGeom prst="roundRect">
            <a:avLst/>
          </a:prstGeom>
          <a:solidFill>
            <a:schemeClr val="accent5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bg1"/>
                </a:solidFill>
                <a:latin typeface="+mj-lt"/>
              </a:rPr>
              <a:t>Ingreso</a:t>
            </a:r>
          </a:p>
          <a:p>
            <a:pPr algn="ctr"/>
            <a:r>
              <a:rPr lang="es-PE" sz="1400" dirty="0">
                <a:solidFill>
                  <a:schemeClr val="bg1"/>
                </a:solidFill>
                <a:latin typeface="+mj-lt"/>
              </a:rPr>
              <a:t>S/ 120,000</a:t>
            </a:r>
          </a:p>
        </p:txBody>
      </p:sp>
      <p:sp>
        <p:nvSpPr>
          <p:cNvPr id="120" name="Rectángulo: esquinas redondeadas 119"/>
          <p:cNvSpPr/>
          <p:nvPr/>
        </p:nvSpPr>
        <p:spPr>
          <a:xfrm>
            <a:off x="8935296" y="2179210"/>
            <a:ext cx="979382" cy="1004211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50" b="1" dirty="0">
                <a:solidFill>
                  <a:srgbClr val="FF0000"/>
                </a:solidFill>
                <a:latin typeface="+mj-lt"/>
              </a:rPr>
              <a:t>(Menos)</a:t>
            </a:r>
          </a:p>
        </p:txBody>
      </p:sp>
      <p:sp>
        <p:nvSpPr>
          <p:cNvPr id="121" name="Rectángulo: esquinas redondeadas 120"/>
          <p:cNvSpPr/>
          <p:nvPr/>
        </p:nvSpPr>
        <p:spPr>
          <a:xfrm>
            <a:off x="8736629" y="5876640"/>
            <a:ext cx="1270000" cy="86365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Margen bruto </a:t>
            </a:r>
          </a:p>
          <a:p>
            <a:pPr algn="ctr"/>
            <a:r>
              <a:rPr lang="es-P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S/ 12,000</a:t>
            </a:r>
          </a:p>
        </p:txBody>
      </p:sp>
      <p:sp>
        <p:nvSpPr>
          <p:cNvPr id="170" name="Rectángulo: esquinas redondeadas 169"/>
          <p:cNvSpPr/>
          <p:nvPr/>
        </p:nvSpPr>
        <p:spPr>
          <a:xfrm>
            <a:off x="132656" y="926844"/>
            <a:ext cx="7870783" cy="6127708"/>
          </a:xfrm>
          <a:prstGeom prst="roundRect">
            <a:avLst/>
          </a:prstGeom>
          <a:noFill/>
          <a:ln w="5080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PE" dirty="0"/>
          </a:p>
        </p:txBody>
      </p:sp>
      <p:sp>
        <p:nvSpPr>
          <p:cNvPr id="171" name="Rectángulo: esquinas redondeadas 170"/>
          <p:cNvSpPr/>
          <p:nvPr/>
        </p:nvSpPr>
        <p:spPr>
          <a:xfrm>
            <a:off x="8413576" y="926844"/>
            <a:ext cx="1634553" cy="6127708"/>
          </a:xfrm>
          <a:prstGeom prst="roundRect">
            <a:avLst/>
          </a:prstGeom>
          <a:noFill/>
          <a:ln w="31750">
            <a:solidFill>
              <a:schemeClr val="accent1">
                <a:lumMod val="7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PE" dirty="0"/>
          </a:p>
        </p:txBody>
      </p:sp>
      <p:sp>
        <p:nvSpPr>
          <p:cNvPr id="172" name="Rectángulo: esquinas redondeadas 171"/>
          <p:cNvSpPr/>
          <p:nvPr/>
        </p:nvSpPr>
        <p:spPr>
          <a:xfrm>
            <a:off x="292578" y="1016215"/>
            <a:ext cx="4867669" cy="591493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PE" dirty="0"/>
          </a:p>
        </p:txBody>
      </p:sp>
      <p:sp>
        <p:nvSpPr>
          <p:cNvPr id="173" name="Rectángulo: esquinas redondeadas 172"/>
          <p:cNvSpPr/>
          <p:nvPr/>
        </p:nvSpPr>
        <p:spPr>
          <a:xfrm>
            <a:off x="5376264" y="1272193"/>
            <a:ext cx="2581555" cy="5278303"/>
          </a:xfrm>
          <a:prstGeom prst="roundRect">
            <a:avLst/>
          </a:prstGeom>
          <a:noFill/>
          <a:ln w="25400">
            <a:solidFill>
              <a:srgbClr val="990099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PE" dirty="0"/>
          </a:p>
        </p:txBody>
      </p:sp>
      <p:sp>
        <p:nvSpPr>
          <p:cNvPr id="174" name="Rectángulo: esquinas redondeadas 173"/>
          <p:cNvSpPr/>
          <p:nvPr/>
        </p:nvSpPr>
        <p:spPr>
          <a:xfrm>
            <a:off x="1929882" y="489067"/>
            <a:ext cx="4276329" cy="338708"/>
          </a:xfrm>
          <a:prstGeom prst="roundRect">
            <a:avLst/>
          </a:prstGeom>
          <a:solidFill>
            <a:srgbClr val="92D050"/>
          </a:solidFill>
          <a:ln w="6350"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b="1" dirty="0">
                <a:solidFill>
                  <a:schemeClr val="bg1"/>
                </a:solidFill>
              </a:rPr>
              <a:t>ESTADO DE SITUACIÓN FINANCIERA</a:t>
            </a:r>
          </a:p>
        </p:txBody>
      </p:sp>
      <p:sp>
        <p:nvSpPr>
          <p:cNvPr id="127" name="Rectángulo: esquinas redondeadas 126"/>
          <p:cNvSpPr/>
          <p:nvPr/>
        </p:nvSpPr>
        <p:spPr>
          <a:xfrm>
            <a:off x="8413576" y="265613"/>
            <a:ext cx="1653263" cy="6001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"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b="1" dirty="0">
                <a:solidFill>
                  <a:schemeClr val="bg1"/>
                </a:solidFill>
              </a:rPr>
              <a:t>ESTADO DE RESULTADOS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0317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6" name="Group 5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7" name="Group 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sp>
          <p:nvSpPr>
            <p:cNvPr id="8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9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0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1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2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4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  <p:grpSp>
          <p:nvGrpSpPr>
            <p:cNvPr id="15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/>
              </a:p>
            </p:txBody>
          </p:sp>
        </p:grpSp>
      </p:grpSp>
      <p:sp>
        <p:nvSpPr>
          <p:cNvPr id="57" name="Title 3"/>
          <p:cNvSpPr txBox="1">
            <a:spLocks/>
          </p:cNvSpPr>
          <p:nvPr/>
        </p:nvSpPr>
        <p:spPr>
          <a:xfrm>
            <a:off x="119282" y="1121753"/>
            <a:ext cx="9041277" cy="1374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18824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400" b="1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64241" indent="-464241">
              <a:spcBef>
                <a:spcPts val="0"/>
              </a:spcBef>
              <a:defRPr/>
            </a:pPr>
            <a:r>
              <a:rPr lang="es-PE" sz="243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PE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 del Costo de Ventas</a:t>
            </a:r>
            <a:endParaRPr lang="en-GB" sz="243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7837171" y="3088299"/>
            <a:ext cx="1901483" cy="3826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7255">
              <a:spcAft>
                <a:spcPts val="914"/>
              </a:spcAft>
              <a:defRPr/>
            </a:pPr>
            <a:r>
              <a:rPr lang="es-PE" sz="24268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2978051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7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2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s-ES" sz="1400" dirty="0">
                <a:solidFill>
                  <a:srgbClr val="821A1A"/>
                </a:solidFill>
                <a:cs typeface="Arial" charset="0"/>
              </a:endParaRPr>
            </a:p>
          </p:txBody>
        </p:sp>
        <p:grpSp>
          <p:nvGrpSpPr>
            <p:cNvPr id="10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6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40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8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2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6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s-E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Rectangle 61"/>
          <p:cNvSpPr/>
          <p:nvPr>
            <p:custDataLst>
              <p:tags r:id="rId3"/>
            </p:custDataLst>
          </p:nvPr>
        </p:nvSpPr>
        <p:spPr>
          <a:xfrm>
            <a:off x="-2514600" y="5303520"/>
            <a:ext cx="2133600" cy="26161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s-ES" noProof="1">
                <a:solidFill>
                  <a:srgbClr val="000000"/>
                </a:solidFill>
              </a:rPr>
              <a:t>Divider</a:t>
            </a:r>
          </a:p>
        </p:txBody>
      </p:sp>
      <p:sp>
        <p:nvSpPr>
          <p:cNvPr id="187" name="Rectangle 186"/>
          <p:cNvSpPr/>
          <p:nvPr>
            <p:custDataLst>
              <p:tags r:id="rId4"/>
            </p:custDataLst>
          </p:nvPr>
        </p:nvSpPr>
        <p:spPr>
          <a:xfrm>
            <a:off x="-2667000" y="1600200"/>
            <a:ext cx="2438400" cy="34624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Utiliza la caja del ‘Divider’ abajo para que el título de la diapositiva aparezca en la página de índice así como la página de índice al comienzo de cada sección</a:t>
            </a:r>
          </a:p>
          <a:p>
            <a:r>
              <a:rPr lang="es-ES" noProof="1">
                <a:solidFill>
                  <a:srgbClr val="000000"/>
                </a:solidFill>
              </a:rPr>
              <a:t>Por favor sigue estos pasos:</a:t>
            </a:r>
          </a:p>
          <a:p>
            <a:r>
              <a:rPr lang="es-ES" noProof="1">
                <a:solidFill>
                  <a:srgbClr val="000000"/>
                </a:solidFill>
              </a:rPr>
              <a:t>Teclea ‘Divider’ en la caja de control de abajo.</a:t>
            </a:r>
          </a:p>
          <a:p>
            <a:r>
              <a:rPr lang="es-ES" noProof="1">
                <a:solidFill>
                  <a:srgbClr val="000000"/>
                </a:solidFill>
              </a:rPr>
              <a:t>Haz click en Smart ‘Divider’ en la barra de herramientas.</a:t>
            </a:r>
          </a:p>
          <a:p>
            <a:r>
              <a:rPr lang="es-ES" noProof="1">
                <a:solidFill>
                  <a:srgbClr val="000000"/>
                </a:solidFill>
              </a:rPr>
              <a:t>Inserta el texto que quieres que aparezca en el índice y selecciona el nivel de ‘Divider’.</a:t>
            </a:r>
          </a:p>
          <a:p>
            <a:pPr>
              <a:spcAft>
                <a:spcPts val="600"/>
              </a:spcAft>
            </a:pPr>
            <a:r>
              <a:rPr lang="es-ES" noProof="1">
                <a:solidFill>
                  <a:srgbClr val="000000"/>
                </a:solidFill>
              </a:rPr>
              <a:t>Haz click en ‘Update’. El título de diapositiva debería aparecer en todos los índices.</a:t>
            </a:r>
          </a:p>
          <a:p>
            <a:r>
              <a:rPr lang="es-ES" noProof="1">
                <a:solidFill>
                  <a:srgbClr val="000000"/>
                </a:solidFill>
              </a:rPr>
              <a:t>Para suprimir el título de la slide del índice, borra el texto en la caja de ‘Divider’ y haz click en ‘Update’ </a:t>
            </a:r>
          </a:p>
        </p:txBody>
      </p:sp>
      <p:sp>
        <p:nvSpPr>
          <p:cNvPr id="61" name="Slide Number Placeholder 5"/>
          <p:cNvSpPr txBox="1">
            <a:spLocks/>
          </p:cNvSpPr>
          <p:nvPr/>
        </p:nvSpPr>
        <p:spPr>
          <a:xfrm>
            <a:off x="7957819" y="7375144"/>
            <a:ext cx="1679893" cy="17272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defPPr>
              <a:defRPr lang="en-US"/>
            </a:defPPr>
            <a:lvl1pPr marL="0" algn="r" defTabSz="1018824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09412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DD975B-5475-43D5-9937-7E7F5A2C546E}" type="slidenum">
              <a:rPr lang="es-ES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4" name="Title 1"/>
          <p:cNvSpPr>
            <a:spLocks noGrp="1"/>
          </p:cNvSpPr>
          <p:nvPr>
            <p:ph type="title"/>
          </p:nvPr>
        </p:nvSpPr>
        <p:spPr>
          <a:xfrm>
            <a:off x="530351" y="1103439"/>
            <a:ext cx="8750300" cy="798513"/>
          </a:xfrm>
        </p:spPr>
        <p:txBody>
          <a:bodyPr/>
          <a:lstStyle/>
          <a:p>
            <a:r>
              <a:rPr lang="es-PE" altLang="es-PE" sz="2800" dirty="0">
                <a:solidFill>
                  <a:schemeClr val="tx1"/>
                </a:solidFill>
              </a:rPr>
              <a:t>Estructura del Costo de Ventas</a:t>
            </a:r>
            <a:endParaRPr lang="es-PE" altLang="es-PE" dirty="0"/>
          </a:p>
        </p:txBody>
      </p:sp>
      <p:graphicFrame>
        <p:nvGraphicFramePr>
          <p:cNvPr id="67" name="6 Tabla">
            <a:extLst>
              <a:ext uri="{FF2B5EF4-FFF2-40B4-BE49-F238E27FC236}">
                <a16:creationId xmlns:a16="http://schemas.microsoft.com/office/drawing/2014/main" id="{8B1FACFD-A48B-4495-AFE7-E5ACACBC87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163757"/>
              </p:ext>
            </p:extLst>
          </p:nvPr>
        </p:nvGraphicFramePr>
        <p:xfrm>
          <a:off x="847322" y="1795863"/>
          <a:ext cx="4670743" cy="4180674"/>
        </p:xfrm>
        <a:graphic>
          <a:graphicData uri="http://schemas.openxmlformats.org/drawingml/2006/table">
            <a:tbl>
              <a:tblPr firstRow="1" firstCol="1" bandRow="1"/>
              <a:tblGrid>
                <a:gridCol w="4670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 dirty="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Inventario inicial de materia Prima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+ Costo de materias primas recibidas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= Costo de la materia prima disponible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-  Inventario final de materias primas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 dirty="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= Costo de materias primas utilizadas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+ Mano de obra pagada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= Costo primo de producción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 dirty="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+ Gastos indirectos de Fabricación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 b="1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= Costo de la producción procesada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+ Inventario inicial de producción en proceso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= Costo de producción en proceso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- Inventario final de producción en proceso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 b="1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= Costo de la producción terminada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+ Inventario inicial de producción terminada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= Costo de la producción terminada disponible para ventas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-  Inventario final de la producción terminada para ventas</a:t>
                      </a:r>
                      <a:endParaRPr lang="es-PE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592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s-PE" sz="1150" b="1" dirty="0">
                          <a:solidFill>
                            <a:srgbClr val="111111"/>
                          </a:solidFill>
                          <a:effectLst/>
                          <a:latin typeface="Verdana"/>
                          <a:ea typeface="Times New Roman"/>
                        </a:rPr>
                        <a:t>= Costo de la Producción Vendida ( Costo de Ventas)</a:t>
                      </a:r>
                      <a:endParaRPr lang="es-PE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9863247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ISABLE EXECUTIVE SUMMARY" val="Yes"/>
  <p:tag name="FOOTERHEIGHT" val="550"/>
  <p:tag name="FORECASTBOXCOLOR" val="252,212,182"/>
  <p:tag name="FORECASTBOXTRANSPARENCY" val="0"/>
  <p:tag name="HIGHLIGHTBOXCOLOR" val="232,230,223"/>
  <p:tag name="HIGHLIGHTBOXTRANSPARENCY" val="0"/>
  <p:tag name="HORIZONTALTOCTYPE" val="Header TOC"/>
  <p:tag name="INCLUDEINHORIZONTALTOC" val="Yes"/>
  <p:tag name="PAGINATIONSTART" val="Slide 1"/>
  <p:tag name="SHOWDISCLAIMERCLIENTNAME" val="No"/>
  <p:tag name="SHOWPRESENTATIONDISCLAIMER" val="Yes"/>
  <p:tag name="SMARTISVISIBLE" val="{@PresentationDisclaimer}!=No Disclaimer"/>
  <p:tag name="SMARTSHAPETYPE" val="PresentationDisclaimer"/>
  <p:tag name="SMARTTOCSLIDENUMBER" val="4"/>
  <p:tag name="SMRTDOCUMENTTYPE" val="2"/>
  <p:tag name="TABLEDEFAULTFONTSIZE" val="10"/>
  <p:tag name="TABLEHEADERFONTSIZE" val="12"/>
  <p:tag name="TABLESTYLEID" val="{74ED0A72-4B8E-423B-AE2F-120ADE3C16FB}"/>
  <p:tag name="TOCAPPENDIXTEXT" val="Appendices"/>
  <p:tag name="TOCOVERVIEWTEXT" val="Overview"/>
  <p:tag name="TOCPAGETEXT" val="Page"/>
  <p:tag name="TOCSECTIONHEADERTEXT" val="Section"/>
  <p:tag name="TOCSECTIONTEXT" val=" "/>
  <p:tag name="PICTURE" val="Occupied office space"/>
  <p:tag name="SMARTTOCSTYLE" val="Standard Table of Contents (new design)"/>
  <p:tag name="SMARTTOCHYPERLINK" val="YES"/>
  <p:tag name="SHOW DRAFT STAMP" val="YES"/>
  <p:tag name="SHOW DATE FILEPATH" val="NO"/>
  <p:tag name="PRESENTATION THEME COLOR" val="Smart Report"/>
  <p:tag name="PRESENTATIONDISCLAIMER" val="Standard Disclaimer - Spanish"/>
  <p:tag name="PRESENTATIONDISCLAIMERTEXT" val="Estrictamente privado y confidencial"/>
  <p:tag name="HASFRONTIMAGE" val="NO"/>
  <p:tag name="TOCTEXT" val="Índice"/>
  <p:tag name="LANGUAGE" val="Spanish"/>
  <p:tag name="GRIDON" val="No"/>
  <p:tag name="BUSINESSUNITCOVERTEXT" val="Transaction Services"/>
  <p:tag name="DRAFT STAMP" val="Borrador"/>
  <p:tag name="SUBTITLE" val="Resumen ejecutivo"/>
  <p:tag name="REPORT DATE" val="Viernes, 21 de agosto de 2015"/>
  <p:tag name="CONFIDENTIALITY STAMP" val="Estrictamente privado y confidencial"/>
  <p:tag name="TITLE" val="Empresa de Generación Eléctrica Canchayllo S.A.C.(EGECSAC)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 Divider title}"/>
  <p:tag name="SMARTWRITE" val="{Smart Divider title}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dividertocplaceholder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LIDETYPE" val="Divider"/>
  <p:tag name="SMARTDIVIDERTYPE" val="Section"/>
  <p:tag name="SMARTDIVIDERTEXT" val="Section"/>
  <p:tag name="SMARTDIVIDERNUMBER" val="2"/>
  <p:tag name="SMARTDIVIDERTOCSTYLE" val="Section TOC"/>
  <p:tag name="SMARTDIVIDERLEVEL" val="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 Divider title}"/>
  <p:tag name="SMARTWRITE" val="{Smart Divider title}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dividertocplaceholder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LIDETYPE" val="Divider"/>
  <p:tag name="SHOW EXECUTIVE SUMMARY" val="No"/>
  <p:tag name="SMARTDIVIDERTYPE" val="Section"/>
  <p:tag name="SMARTDIVIDERTEXT" val="Section"/>
  <p:tag name="SMARTDIVIDERTOCSTYLE" val="Section TOC"/>
  <p:tag name="SMARTDIVIDERLEVEL" val="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NLOCK SHAPES" val="YES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  <p:tag name="SMARTLINKEDSHAPEID" val="Title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HOW EXECUTIVE SUMMARY" val="NO"/>
  <p:tag name="INCLUDEINHORIZONTALTOC" val="NO"/>
  <p:tag name="SMART DIVIDER TITLE" val="Áreas adicionales"/>
  <p:tag name="SMARTDIVIDERLEVEL" val="0"/>
  <p:tag name="INCLUDEINPRIMARYTOC" val="YES"/>
  <p:tag name="INCLUDEINSECTIONTOC" val="YES"/>
  <p:tag name="UNLOCK SHAPES" val="Yes"/>
  <p:tag name="SMARTDIVIDERTEXT" val="Section"/>
  <p:tag name="SMARTDIVIDERNUMBER" val="1"/>
  <p:tag name="SMARTSLIDETYPE" val="Divider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BusinessUnitCoverText}"/>
  <p:tag name="SMARTREAD" val="{@BusinessUnitCoverText}"/>
  <p:tag name="SMARTOBJECT" val="Descriptor Large Title and Subtitle v.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  <p:tag name="SMARTLINKEDSHAPEID" val="Titl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@Confidentiality stamp}"/>
  <p:tag name="SMARTWRITE" val="{@Confidentiality stamp}"/>
  <p:tag name="SMARTOBJECT" val="Confidentiality stamp Default Cover v.3"/>
  <p:tag name="SMARTLINKEDSHAPEID" val="SideBa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INKEDSHAPEID" val="SideBar"/>
  <p:tag name="SMARTOBJECT" val="Draft stamp Default Cover v.3"/>
  <p:tag name="SMARTISVISIBLE" val="{@Show Draft stamp} = Yes"/>
  <p:tag name="SMARTREAD" val="{@Draft stamp}"/>
  <p:tag name="SMARTWRITE" val="{@Draft stamp}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LINKEDSHAPEID" val="SideBar"/>
  <p:tag name="SMARTOBJECT" val="Report date Default Cover v.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Front Cover Imag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SLIDETYPE}"/>
  <p:tag name="SMARTWRITE" val="{SMARTSLIDETYPE}"/>
  <p:tag name="SMARTOBJECT" val="DividerBox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Instructions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heme/theme1.xml><?xml version="1.0" encoding="utf-8"?>
<a:theme xmlns:a="http://schemas.openxmlformats.org/drawingml/2006/main" name="TS Report - Spanish (New Design)">
  <a:themeElements>
    <a:clrScheme name="Personalizado 5">
      <a:dk1>
        <a:sysClr val="windowText" lastClr="000000"/>
      </a:dk1>
      <a:lt1>
        <a:sysClr val="window" lastClr="FFFFFF"/>
      </a:lt1>
      <a:dk2>
        <a:srgbClr val="4472C4"/>
      </a:dk2>
      <a:lt2>
        <a:srgbClr val="E7E6E6"/>
      </a:lt2>
      <a:accent1>
        <a:srgbClr val="4472C4"/>
      </a:accent1>
      <a:accent2>
        <a:srgbClr val="8EAADB"/>
      </a:accent2>
      <a:accent3>
        <a:srgbClr val="A5A5A5"/>
      </a:accent3>
      <a:accent4>
        <a:srgbClr val="757070"/>
      </a:accent4>
      <a:accent5>
        <a:srgbClr val="4472C4"/>
      </a:accent5>
      <a:accent6>
        <a:srgbClr val="8EAADB"/>
      </a:accent6>
      <a:hlink>
        <a:srgbClr val="4472C4"/>
      </a:hlink>
      <a:folHlink>
        <a:srgbClr val="4472C4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C0C0"/>
        </a:solidFill>
        <a:ln w="6350">
          <a:solidFill>
            <a:schemeClr val="tx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/>
        </a:defPPr>
      </a:lstStyle>
    </a:spDef>
    <a:lnDef>
      <a:spPr>
        <a:ln w="12700">
          <a:solidFill>
            <a:srgbClr val="DC69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spAutoFit/>
      </a:bodyPr>
      <a:lstStyle>
        <a:defPPr>
          <a:defRPr noProof="0" dirty="0" smtClean="0">
            <a:solidFill>
              <a:schemeClr val="tx1"/>
            </a:solidFill>
            <a:latin typeface="Georgia" pitchFamily="18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 Report - Spanish (New Design)</Template>
  <TotalTime>21580</TotalTime>
  <Words>4218</Words>
  <Application>Microsoft Office PowerPoint</Application>
  <PresentationFormat>Personalizado</PresentationFormat>
  <Paragraphs>800</Paragraphs>
  <Slides>34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4" baseType="lpstr">
      <vt:lpstr>Arial</vt:lpstr>
      <vt:lpstr>Calibri</vt:lpstr>
      <vt:lpstr>Cambria</vt:lpstr>
      <vt:lpstr>Georgia</vt:lpstr>
      <vt:lpstr>Symbol</vt:lpstr>
      <vt:lpstr>Times New Roman</vt:lpstr>
      <vt:lpstr>Trebuchet MS</vt:lpstr>
      <vt:lpstr>Verdana</vt:lpstr>
      <vt:lpstr>Wingdings</vt:lpstr>
      <vt:lpstr>TS Report - Spanish (New Design)</vt:lpstr>
      <vt:lpstr>Presentación de PowerPoint</vt:lpstr>
      <vt:lpstr>Presentación de PowerPoint</vt:lpstr>
      <vt:lpstr>Costo vs Gasto</vt:lpstr>
      <vt:lpstr>Elementos del Costo</vt:lpstr>
      <vt:lpstr>Relación entre tipos de costos</vt:lpstr>
      <vt:lpstr>Presentación de PowerPoint</vt:lpstr>
      <vt:lpstr>Presentación de PowerPoint</vt:lpstr>
      <vt:lpstr>Presentación de PowerPoint</vt:lpstr>
      <vt:lpstr>Estructura del Costo de Ventas</vt:lpstr>
      <vt:lpstr>Presentación de PowerPoint</vt:lpstr>
      <vt:lpstr>Valor de venta</vt:lpstr>
      <vt:lpstr>Valor de venta</vt:lpstr>
      <vt:lpstr>Presentación de PowerPoint</vt:lpstr>
      <vt:lpstr>Control de inventarios</vt:lpstr>
      <vt:lpstr>Presentación de PowerPoint</vt:lpstr>
      <vt:lpstr>Control de Mano de Obra y CIF</vt:lpstr>
      <vt:lpstr>Presentación de PowerPoint</vt:lpstr>
      <vt:lpstr>Costo de ventas y el estado de resultados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Definición</vt:lpstr>
      <vt:lpstr>Descripción gráfica de los procesos</vt:lpstr>
      <vt:lpstr>Objetivo</vt:lpstr>
      <vt:lpstr>Características</vt:lpstr>
      <vt:lpstr>Componentes del sistema de costos por procesos</vt:lpstr>
      <vt:lpstr>Pasos en la instalación de un sistema de costos por procesos</vt:lpstr>
      <vt:lpstr>Caso práctico (1)</vt:lpstr>
      <vt:lpstr>Caso práctico (1)</vt:lpstr>
      <vt:lpstr>Caso práctico (1)</vt:lpstr>
      <vt:lpstr>Caso práctico (1) – Solución: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Informe de TS</dc:title>
  <dc:creator>Windows User</dc:creator>
  <dc:description>Informe de TS en Español (Nuevo diseño)</dc:description>
  <cp:lastModifiedBy>GRIS QUISPE</cp:lastModifiedBy>
  <cp:revision>1955</cp:revision>
  <cp:lastPrinted>2017-04-06T06:53:29Z</cp:lastPrinted>
  <dcterms:created xsi:type="dcterms:W3CDTF">2014-10-23T04:54:02Z</dcterms:created>
  <dcterms:modified xsi:type="dcterms:W3CDTF">2022-11-20T00:04:56Z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mart Base Report Template Version">
    <vt:lpwstr>TS Global Spanish ND 20120524</vt:lpwstr>
  </property>
  <property fmtid="{D5CDD505-2E9C-101B-9397-08002B2CF9AE}" pid="3" name="SSDCxCLASSFICATION_LEVEL">
    <vt:lpwstr>2</vt:lpwstr>
  </property>
  <property fmtid="{D5CDD505-2E9C-101B-9397-08002B2CF9AE}" pid="4" name="SSDCxCLASSFICATION_USER">
    <vt:lpwstr>SOACAT\jbarreto004</vt:lpwstr>
  </property>
  <property fmtid="{D5CDD505-2E9C-101B-9397-08002B2CF9AE}" pid="5" name="SSDCxCLASSFICATION_DATE">
    <vt:lpwstr>02/11/2014 10:28:10 p.m.</vt:lpwstr>
  </property>
  <property fmtid="{D5CDD505-2E9C-101B-9397-08002B2CF9AE}" pid="6" name="SSDCxCLASSFICATION_GUID">
    <vt:lpwstr>AC7574FC91F3F081E3D69A82725397BF</vt:lpwstr>
  </property>
  <property fmtid="{D5CDD505-2E9C-101B-9397-08002B2CF9AE}" pid="7" name="SSDCxCLASSFICATION_LANG">
    <vt:lpwstr>es</vt:lpwstr>
  </property>
</Properties>
</file>